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59" r:id="rId5"/>
    <p:sldId id="325" r:id="rId6"/>
    <p:sldId id="371" r:id="rId7"/>
    <p:sldId id="373" r:id="rId8"/>
    <p:sldId id="374" r:id="rId9"/>
    <p:sldId id="375" r:id="rId10"/>
    <p:sldId id="376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411" r:id="rId19"/>
    <p:sldId id="412" r:id="rId20"/>
    <p:sldId id="413" r:id="rId21"/>
    <p:sldId id="414" r:id="rId22"/>
    <p:sldId id="363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64" r:id="rId33"/>
    <p:sldId id="398" r:id="rId34"/>
    <p:sldId id="399" r:id="rId35"/>
    <p:sldId id="365" r:id="rId36"/>
    <p:sldId id="367" r:id="rId37"/>
    <p:sldId id="326" r:id="rId38"/>
    <p:sldId id="366" r:id="rId39"/>
    <p:sldId id="409" r:id="rId40"/>
    <p:sldId id="407" r:id="rId41"/>
    <p:sldId id="358" r:id="rId42"/>
  </p:sldIdLst>
  <p:sldSz cx="12195175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E28"/>
    <a:srgbClr val="FFFCF6"/>
    <a:srgbClr val="B28A35"/>
    <a:srgbClr val="E4C874"/>
    <a:srgbClr val="F7F7F7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94660"/>
  </p:normalViewPr>
  <p:slideViewPr>
    <p:cSldViewPr showGuides="1">
      <p:cViewPr varScale="1">
        <p:scale>
          <a:sx n="53" d="100"/>
          <a:sy n="53" d="100"/>
        </p:scale>
        <p:origin x="58" y="787"/>
      </p:cViewPr>
      <p:guideLst>
        <p:guide orient="horz" pos="2080"/>
        <p:guide pos="69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379-79C3-48C0-9079-1DFBF4698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99" y="-99392"/>
            <a:ext cx="3289276" cy="869944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3066" y="333450"/>
            <a:ext cx="2809043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33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7654" y="621482"/>
            <a:ext cx="47764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67.png"/><Relationship Id="rId7" Type="http://schemas.openxmlformats.org/officeDocument/2006/relationships/image" Target="../media/image66.jpeg"/><Relationship Id="rId6" Type="http://schemas.openxmlformats.org/officeDocument/2006/relationships/image" Target="../media/image3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jpeg"/><Relationship Id="rId8" Type="http://schemas.openxmlformats.org/officeDocument/2006/relationships/image" Target="../media/image75.jpeg"/><Relationship Id="rId7" Type="http://schemas.openxmlformats.org/officeDocument/2006/relationships/image" Target="../media/image74.jpeg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jpeg"/><Relationship Id="rId8" Type="http://schemas.openxmlformats.org/officeDocument/2006/relationships/image" Target="../media/image85.jpeg"/><Relationship Id="rId7" Type="http://schemas.openxmlformats.org/officeDocument/2006/relationships/image" Target="../media/image84.jpeg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87.jpeg"/><Relationship Id="rId1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97.jpeg"/><Relationship Id="rId1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07.png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5.jpeg"/><Relationship Id="rId4" Type="http://schemas.openxmlformats.org/officeDocument/2006/relationships/image" Target="../media/image114.pn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image" Target="../media/image116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44.jpeg"/><Relationship Id="rId7" Type="http://schemas.openxmlformats.org/officeDocument/2006/relationships/image" Target="../media/image143.png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137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52.jpeg"/><Relationship Id="rId7" Type="http://schemas.openxmlformats.org/officeDocument/2006/relationships/image" Target="../media/image151.jpeg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60.jpeg"/><Relationship Id="rId7" Type="http://schemas.openxmlformats.org/officeDocument/2006/relationships/image" Target="../media/image159.jpeg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jpeg"/><Relationship Id="rId8" Type="http://schemas.openxmlformats.org/officeDocument/2006/relationships/image" Target="../media/image178.jpeg"/><Relationship Id="rId7" Type="http://schemas.openxmlformats.org/officeDocument/2006/relationships/image" Target="../media/image177.jpeg"/><Relationship Id="rId6" Type="http://schemas.openxmlformats.org/officeDocument/2006/relationships/image" Target="../media/image176.pn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4" Type="http://schemas.openxmlformats.org/officeDocument/2006/relationships/notesSlide" Target="../notesSlides/notesSlide37.xml"/><Relationship Id="rId13" Type="http://schemas.openxmlformats.org/officeDocument/2006/relationships/slideLayout" Target="../slideLayouts/slideLayout8.xml"/><Relationship Id="rId12" Type="http://schemas.openxmlformats.org/officeDocument/2006/relationships/image" Target="../media/image182.jpeg"/><Relationship Id="rId11" Type="http://schemas.openxmlformats.org/officeDocument/2006/relationships/image" Target="../media/image181.jpeg"/><Relationship Id="rId10" Type="http://schemas.openxmlformats.org/officeDocument/2006/relationships/image" Target="../media/image180.jpeg"/><Relationship Id="rId1" Type="http://schemas.openxmlformats.org/officeDocument/2006/relationships/image" Target="../media/image17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"/>
          <p:cNvSpPr txBox="1"/>
          <p:nvPr/>
        </p:nvSpPr>
        <p:spPr>
          <a:xfrm>
            <a:off x="3303587" y="4308332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组织部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2667985" y="4693053"/>
            <a:ext cx="1341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8617867" y="4693053"/>
            <a:ext cx="889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18697" r="13065" b="8288"/>
          <a:stretch>
            <a:fillRect/>
          </a:stretch>
        </p:blipFill>
        <p:spPr>
          <a:xfrm>
            <a:off x="5071473" y="0"/>
            <a:ext cx="2052228" cy="19777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90007" y="1977314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网络空间安全学院</a:t>
            </a:r>
            <a:endParaRPr lang="en-US" altLang="zh-CN" sz="6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  <a:p>
            <a:pPr algn="ctr"/>
            <a:r>
              <a:rPr lang="zh-CN" alt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优秀部门答辩</a:t>
            </a:r>
            <a:endParaRPr lang="zh-CN" altLang="en-US" sz="6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团档管理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145" y="854710"/>
            <a:ext cx="37071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每一期组织部都会收团员证重新</a:t>
            </a:r>
            <a:r>
              <a:rPr lang="zh-CN" altLang="en-US" sz="2400" b="1"/>
              <a:t>统计整理</a:t>
            </a:r>
            <a:r>
              <a:rPr lang="zh-CN" altLang="en-US" sz="2400"/>
              <a:t>团员信息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316345" y="6006465"/>
            <a:ext cx="59486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团员档案共计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1969份</a:t>
            </a:r>
            <a:r>
              <a:rPr lang="zh-CN" altLang="en-US" sz="2400">
                <a:sym typeface="+mn-ea"/>
              </a:rPr>
              <a:t>，团费共收缴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4209.6元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" y="2337435"/>
            <a:ext cx="3980815" cy="4387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983105"/>
            <a:ext cx="4051300" cy="4146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0" y="1761490"/>
            <a:ext cx="4159250" cy="4502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60" y="1983105"/>
            <a:ext cx="3610610" cy="3684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10" y="854710"/>
            <a:ext cx="3708400" cy="405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2628900"/>
            <a:ext cx="9765665" cy="1405255"/>
          </a:xfrm>
          <a:prstGeom prst="rect">
            <a:avLst/>
          </a:prstGeom>
        </p:spPr>
      </p:pic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五四评优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3274695"/>
            <a:ext cx="8078470" cy="20237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99820" y="1322070"/>
            <a:ext cx="3911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五四评优是全校的</a:t>
            </a:r>
            <a:r>
              <a:rPr lang="zh-CN" altLang="en-US" sz="2400" b="1"/>
              <a:t>大型评优</a:t>
            </a:r>
            <a:r>
              <a:rPr lang="zh-CN" altLang="en-US" sz="2400"/>
              <a:t>，组织部需要对全员的评优材料进行</a:t>
            </a:r>
            <a:r>
              <a:rPr lang="zh-CN" altLang="en-US" sz="2400" b="1"/>
              <a:t>收集整理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0" y="4542155"/>
            <a:ext cx="7712075" cy="21094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16825" y="624840"/>
            <a:ext cx="38150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组织部本学年成功推选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46名</a:t>
            </a:r>
            <a:r>
              <a:rPr lang="zh-CN" altLang="en-US" sz="2400">
                <a:sym typeface="+mn-ea"/>
              </a:rPr>
              <a:t>优秀团员、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18名</a:t>
            </a:r>
            <a:r>
              <a:rPr lang="zh-CN" altLang="en-US" sz="2400">
                <a:sym typeface="+mn-ea"/>
              </a:rPr>
              <a:t>优秀团学干部、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5个</a:t>
            </a:r>
            <a:r>
              <a:rPr lang="zh-CN" altLang="en-US" sz="2400">
                <a:sym typeface="+mn-ea"/>
              </a:rPr>
              <a:t>活力团支部以及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个</a:t>
            </a:r>
            <a:r>
              <a:rPr lang="zh-CN" altLang="en-US" sz="2400">
                <a:sym typeface="+mn-ea"/>
              </a:rPr>
              <a:t>红旗团支部</a:t>
            </a:r>
            <a:endParaRPr lang="zh-CN" altLang="en-US" sz="24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35" y="2141855"/>
            <a:ext cx="4539615" cy="428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612550" y="42561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团委会议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FA$ONT]C6C8EVBRMI`8~HQ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3240" y="2734945"/>
            <a:ext cx="5140960" cy="3943350"/>
          </a:xfrm>
          <a:prstGeom prst="rect">
            <a:avLst/>
          </a:prstGeom>
        </p:spPr>
      </p:pic>
      <p:pic>
        <p:nvPicPr>
          <p:cNvPr id="7" name="图片 6" descr="~D0~@XKD3ND$6]{6VV(SLK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35" y="2427605"/>
            <a:ext cx="5140960" cy="3942715"/>
          </a:xfrm>
          <a:prstGeom prst="rect">
            <a:avLst/>
          </a:prstGeom>
        </p:spPr>
      </p:pic>
      <p:pic>
        <p:nvPicPr>
          <p:cNvPr id="8" name="图片 7" descr="2S(77K9HILA_7R9YTQM4[8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35" y="2174240"/>
            <a:ext cx="5140325" cy="3949700"/>
          </a:xfrm>
          <a:prstGeom prst="rect">
            <a:avLst/>
          </a:prstGeom>
        </p:spPr>
      </p:pic>
      <p:pic>
        <p:nvPicPr>
          <p:cNvPr id="9" name="图片 8" descr="S_CNL$UCC_3FAEM]8}(9@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60" y="1870075"/>
            <a:ext cx="5140960" cy="3949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8175" y="1322070"/>
            <a:ext cx="35591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在校团委的组织安排下，部门负责人共参加了</a:t>
            </a:r>
            <a:r>
              <a:rPr lang="en-US" altLang="zh-CN" sz="2800" b="1">
                <a:solidFill>
                  <a:srgbClr val="FF0000"/>
                </a:solidFill>
              </a:rPr>
              <a:t>5</a:t>
            </a:r>
            <a:r>
              <a:rPr lang="zh-CN" altLang="en-US" sz="2800" b="1">
                <a:solidFill>
                  <a:srgbClr val="FF0000"/>
                </a:solidFill>
              </a:rPr>
              <a:t>次</a:t>
            </a:r>
            <a:r>
              <a:rPr lang="zh-CN" altLang="en-US" sz="2400"/>
              <a:t>团务会议</a:t>
            </a:r>
            <a:endParaRPr lang="zh-CN" altLang="en-US" sz="2400"/>
          </a:p>
        </p:txBody>
      </p:sp>
      <p:pic>
        <p:nvPicPr>
          <p:cNvPr id="12" name="图片 11" descr="Q[}CC%4V9K11}VPNR[5$ES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455" y="1373505"/>
            <a:ext cx="5140960" cy="3948430"/>
          </a:xfrm>
          <a:prstGeom prst="rect">
            <a:avLst/>
          </a:prstGeom>
        </p:spPr>
      </p:pic>
      <p:pic>
        <p:nvPicPr>
          <p:cNvPr id="13" name="图片 12" descr="1_2CZ09C8~5L$DV5W80L{08"/>
          <p:cNvPicPr>
            <a:picLocks noChangeAspect="1"/>
          </p:cNvPicPr>
          <p:nvPr/>
        </p:nvPicPr>
        <p:blipFill>
          <a:blip r:embed="rId6"/>
          <a:srcRect t="10153" b="9267"/>
          <a:stretch>
            <a:fillRect/>
          </a:stretch>
        </p:blipFill>
        <p:spPr>
          <a:xfrm>
            <a:off x="638175" y="2884805"/>
            <a:ext cx="3648075" cy="3239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887505" y="39259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对接团支书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0865" y="1143000"/>
            <a:ext cx="4730750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一名干事每一年级对接</a:t>
            </a:r>
            <a:r>
              <a:rPr lang="zh-CN" altLang="en-US" sz="2400" b="1"/>
              <a:t>一个</a:t>
            </a:r>
            <a:r>
              <a:rPr lang="zh-CN" altLang="en-US" sz="2400"/>
              <a:t>班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干事与团支书</a:t>
            </a:r>
            <a:r>
              <a:rPr lang="zh-CN" altLang="en-US" sz="2400" b="1"/>
              <a:t>一对一</a:t>
            </a:r>
            <a:r>
              <a:rPr lang="zh-CN" altLang="en-US" sz="2400"/>
              <a:t>交接工作</a:t>
            </a:r>
            <a:endParaRPr lang="zh-CN" altLang="en-US" sz="2000"/>
          </a:p>
          <a:p>
            <a:endParaRPr lang="zh-CN" altLang="en-US"/>
          </a:p>
          <a:p>
            <a:r>
              <a:rPr lang="zh-CN" altLang="en-US"/>
              <a:t>                 </a:t>
            </a:r>
            <a:r>
              <a:rPr lang="zh-CN" altLang="en-US" sz="2400"/>
              <a:t> </a:t>
            </a:r>
            <a:r>
              <a:rPr lang="zh-CN" altLang="en-US" sz="2800"/>
              <a:t>校团委</a:t>
            </a:r>
            <a:endParaRPr lang="zh-CN" altLang="en-US" sz="2800"/>
          </a:p>
          <a:p>
            <a:endParaRPr lang="en-US" altLang="zh-CN" sz="2800"/>
          </a:p>
          <a:p>
            <a:r>
              <a:rPr lang="en-US" altLang="zh-CN" sz="2800"/>
              <a:t>         </a:t>
            </a:r>
            <a:r>
              <a:rPr lang="zh-CN" altLang="en-US" sz="2800"/>
              <a:t>院组织部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           团支书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        班级成员</a:t>
            </a:r>
            <a:endParaRPr lang="zh-CN" altLang="en-US" sz="2800"/>
          </a:p>
        </p:txBody>
      </p:sp>
      <p:sp>
        <p:nvSpPr>
          <p:cNvPr id="3" name="下箭头 2"/>
          <p:cNvSpPr/>
          <p:nvPr/>
        </p:nvSpPr>
        <p:spPr>
          <a:xfrm>
            <a:off x="1849120" y="3018155"/>
            <a:ext cx="350520" cy="436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849120" y="3854450"/>
            <a:ext cx="350520" cy="436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1849120" y="4692650"/>
            <a:ext cx="350520" cy="436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团支书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95" y="1143000"/>
            <a:ext cx="3418205" cy="2473325"/>
          </a:xfrm>
          <a:prstGeom prst="rect">
            <a:avLst/>
          </a:prstGeom>
        </p:spPr>
      </p:pic>
      <p:pic>
        <p:nvPicPr>
          <p:cNvPr id="10" name="图片 9" descr="团支书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670" y="1142365"/>
            <a:ext cx="3431540" cy="2482850"/>
          </a:xfrm>
          <a:prstGeom prst="rect">
            <a:avLst/>
          </a:prstGeom>
        </p:spPr>
      </p:pic>
      <p:pic>
        <p:nvPicPr>
          <p:cNvPr id="11" name="图片 10" descr="团支书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95" y="3854450"/>
            <a:ext cx="3444240" cy="2493010"/>
          </a:xfrm>
          <a:prstGeom prst="rect">
            <a:avLst/>
          </a:prstGeom>
        </p:spPr>
      </p:pic>
      <p:pic>
        <p:nvPicPr>
          <p:cNvPr id="12" name="图片 11" descr="团支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70" y="3911600"/>
            <a:ext cx="3288030" cy="2379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0650" y="5635625"/>
            <a:ext cx="486029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宋体" panose="02010600030101010101" pitchFamily="2" charset="-122"/>
              </a:rPr>
              <a:t>本学年干事与团支部沟通交流时长</a:t>
            </a:r>
            <a:endParaRPr lang="zh-CN" sz="2400" b="0">
              <a:ea typeface="宋体" panose="02010600030101010101" pitchFamily="2" charset="-122"/>
            </a:endParaRPr>
          </a:p>
          <a:p>
            <a:pPr indent="0"/>
            <a:r>
              <a:rPr lang="zh-CN" sz="2400" b="0">
                <a:ea typeface="宋体" panose="02010600030101010101" pitchFamily="2" charset="-122"/>
              </a:rPr>
              <a:t>                      约</a:t>
            </a:r>
            <a:r>
              <a:rPr 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11287分钟</a:t>
            </a:r>
            <a:endParaRPr lang="zh-CN" altLang="en-US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612550" y="42561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智慧团建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1806" b="35087"/>
          <a:stretch>
            <a:fillRect/>
          </a:stretch>
        </p:blipFill>
        <p:spPr>
          <a:xfrm>
            <a:off x="505460" y="833120"/>
            <a:ext cx="4455160" cy="2512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3038" t="9752" b="64424"/>
          <a:stretch>
            <a:fillRect/>
          </a:stretch>
        </p:blipFill>
        <p:spPr>
          <a:xfrm>
            <a:off x="544195" y="3769360"/>
            <a:ext cx="11107420" cy="138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1500" r="16452" b="88388"/>
          <a:stretch>
            <a:fillRect/>
          </a:stretch>
        </p:blipFill>
        <p:spPr>
          <a:xfrm>
            <a:off x="5493385" y="2695575"/>
            <a:ext cx="6068695" cy="649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37518" t="31034" b="56946"/>
          <a:stretch>
            <a:fillRect/>
          </a:stretch>
        </p:blipFill>
        <p:spPr>
          <a:xfrm>
            <a:off x="5493385" y="1503045"/>
            <a:ext cx="6068060" cy="74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4680" y="5411470"/>
            <a:ext cx="8425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截止</a:t>
            </a:r>
            <a:r>
              <a:rPr lang="en-US" altLang="zh-CN" sz="2400"/>
              <a:t>2019</a:t>
            </a:r>
            <a:r>
              <a:rPr lang="zh-CN" altLang="en-US" sz="2400"/>
              <a:t>年</a:t>
            </a:r>
            <a:r>
              <a:rPr lang="en-US" altLang="zh-CN" sz="2400"/>
              <a:t>6</a:t>
            </a:r>
            <a:r>
              <a:rPr lang="zh-CN" altLang="en-US" sz="2400"/>
              <a:t>月</a:t>
            </a:r>
            <a:r>
              <a:rPr lang="en-US" altLang="zh-CN" sz="2400"/>
              <a:t>12</a:t>
            </a:r>
            <a:r>
              <a:rPr lang="zh-CN" altLang="en-US" sz="2400"/>
              <a:t>日，网络空间安全学院团干部团员均全部录入，其下团组织全部录入完整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885" y="1072515"/>
            <a:ext cx="5646420" cy="5278120"/>
          </a:xfrm>
          <a:prstGeom prst="rect">
            <a:avLst/>
          </a:prstGeom>
        </p:spPr>
      </p:pic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2229485" y="299720"/>
            <a:ext cx="8518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青马工程、青年大学习、大学生骨干班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10490200" y="620395"/>
            <a:ext cx="1591310" cy="4445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 flipV="1">
            <a:off x="120650" y="620395"/>
            <a:ext cx="2232025" cy="4445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7" y="945515"/>
            <a:ext cx="5270500" cy="26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20" y="1072515"/>
            <a:ext cx="5645785" cy="5381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7430" y="4363085"/>
            <a:ext cx="42113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+mn-ea"/>
                <a:cs typeface="+mn-ea"/>
              </a:rPr>
              <a:t>青马工程班毕业率</a:t>
            </a:r>
            <a:r>
              <a:rPr lang="en-US" altLang="zh-CN" sz="2800" b="1">
                <a:solidFill>
                  <a:srgbClr val="FF0000"/>
                </a:solidFill>
                <a:latin typeface="+mn-ea"/>
                <a:cs typeface="+mn-ea"/>
              </a:rPr>
              <a:t>100%</a:t>
            </a:r>
            <a:r>
              <a:rPr lang="zh-CN" altLang="en-US" sz="2400">
                <a:latin typeface="+mn-ea"/>
                <a:cs typeface="+mn-ea"/>
              </a:rPr>
              <a:t>，网络空间安全学院共</a:t>
            </a:r>
            <a:r>
              <a:rPr lang="en-US" altLang="zh-CN" sz="2800" b="1">
                <a:solidFill>
                  <a:srgbClr val="FF0000"/>
                </a:solidFill>
                <a:latin typeface="+mn-ea"/>
                <a:cs typeface="+mn-ea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名</a:t>
            </a:r>
            <a:r>
              <a:rPr lang="zh-CN" altLang="en-US" sz="2400">
                <a:latin typeface="+mn-ea"/>
                <a:cs typeface="+mn-ea"/>
              </a:rPr>
              <a:t>同学获得了优秀学员证书</a:t>
            </a:r>
            <a:endParaRPr lang="zh-CN" altLang="en-US" sz="2400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2"/>
          <p:cNvSpPr txBox="1"/>
          <p:nvPr/>
        </p:nvSpPr>
        <p:spPr>
          <a:xfrm>
            <a:off x="4637315" y="30242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团学事务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24" y="792018"/>
            <a:ext cx="4754880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注册团员志愿者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鼓励投票三下乡活动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高校共青团督导工作安排及学习培训工作会议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团支部工作手册检查情况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团支部手册收集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创新创业培训会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团支部信息课表统计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名单收集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团内活动通知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团市委督导二次通知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团支部手册通知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核查学院名单信息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推优入党名单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开学第一堂团课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完善团支部手册、班团一体化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入党推优表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交团支部手册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修改表格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督导工作延迟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省委十一届三次全会宣讲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对接工作（统计信息表）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6955" y="792018"/>
            <a:ext cx="3611880" cy="6185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周五宣讲会报告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党宣讲报告会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收集主要干部信息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统计团委专职团干部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团干部统计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升旗通知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通知团支书加大群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第一次团支书大会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团校骨干培训班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团员团费收缴及团员信息统计工作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团支部书记、副书记信息统计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新生骨干培训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建立学院18级团支书群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团费收缴流程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补办团员证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2018级团支书工作大会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十月团员注册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设立团支部委员会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团组织生活通知事项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各学院团委组织部主要学生干部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0" name="图片 9" descr="高校宣讲员选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202" y="981339"/>
            <a:ext cx="2268855" cy="2645410"/>
          </a:xfrm>
          <a:prstGeom prst="rect">
            <a:avLst/>
          </a:prstGeom>
        </p:spPr>
      </p:pic>
      <p:pic>
        <p:nvPicPr>
          <p:cNvPr id="9" name="图片 8" descr="发展新团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33" y="1508443"/>
            <a:ext cx="2089785" cy="2861945"/>
          </a:xfrm>
          <a:prstGeom prst="rect">
            <a:avLst/>
          </a:prstGeom>
        </p:spPr>
      </p:pic>
      <p:pic>
        <p:nvPicPr>
          <p:cNvPr id="15" name="图片 14" descr="二级团校通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38" y="2429003"/>
            <a:ext cx="2526030" cy="2933065"/>
          </a:xfrm>
          <a:prstGeom prst="rect">
            <a:avLst/>
          </a:prstGeom>
        </p:spPr>
      </p:pic>
      <p:pic>
        <p:nvPicPr>
          <p:cNvPr id="12" name="图片 11" descr="红旗团支部评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28" y="3572828"/>
            <a:ext cx="2268855" cy="2882900"/>
          </a:xfrm>
          <a:prstGeom prst="rect">
            <a:avLst/>
          </a:prstGeom>
        </p:spPr>
      </p:pic>
      <p:pic>
        <p:nvPicPr>
          <p:cNvPr id="5" name="图片 4" descr="二级团校通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62" y="1656881"/>
            <a:ext cx="2181860" cy="2289810"/>
          </a:xfrm>
          <a:prstGeom prst="rect">
            <a:avLst/>
          </a:prstGeom>
        </p:spPr>
      </p:pic>
      <p:pic>
        <p:nvPicPr>
          <p:cNvPr id="6" name="图片 5" descr="二级团校总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38729" y="2016270"/>
            <a:ext cx="1931670" cy="212407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二级团校开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710" y="2736850"/>
            <a:ext cx="2748280" cy="2670175"/>
          </a:xfrm>
          <a:prstGeom prst="rect">
            <a:avLst/>
          </a:prstGeom>
        </p:spPr>
      </p:pic>
      <p:pic>
        <p:nvPicPr>
          <p:cNvPr id="14" name="图片 13" descr="南京大屠杀升旗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518" y="3495993"/>
            <a:ext cx="2333625" cy="2955925"/>
          </a:xfrm>
          <a:prstGeom prst="rect">
            <a:avLst/>
          </a:prstGeom>
        </p:spPr>
      </p:pic>
      <p:pic>
        <p:nvPicPr>
          <p:cNvPr id="13" name="图片 12" descr="开学第一堂团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180" y="3736023"/>
            <a:ext cx="2430780" cy="310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065846" y="1052736"/>
            <a:ext cx="3611880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校级学生组织干部调整名单公示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智慧团建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团员盖章补办再次通知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智慧团建的注意事项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团员注册排班表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智慧团建的注意事项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团组织生活线上评选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青聚锦官城问卷调查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11月团组织生活申优通知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“青聚锦官城”收集材料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发放《中国共产主义青年团章程》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抽查团支书手册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团员录入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领取主题团日奖状及奖品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11、12月主题团日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智慧团建的注意事项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学院团委一级团干部录入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完善团支部手册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团员录入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78" y="637128"/>
            <a:ext cx="5212080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团员信息注册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团学主题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团员信息有关问题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《关于印发（高校共青团改革实施方案）的通知》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团员注册盖章信息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团组织生活记录表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团组织生活检查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二级团校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团委干部会议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团组织申优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十月主题团日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发放团支书手册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十月主题团日作品征集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领团支书手册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二级团校培训课件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团组织生活申优注意事项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二级团校培训内容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二级团校开班仪式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4" name="TextBox 42"/>
          <p:cNvSpPr txBox="1"/>
          <p:nvPr/>
        </p:nvSpPr>
        <p:spPr>
          <a:xfrm>
            <a:off x="4637315" y="30242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团学事务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升旗通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043" y="1060877"/>
            <a:ext cx="3550285" cy="1447800"/>
          </a:xfrm>
          <a:prstGeom prst="rect">
            <a:avLst/>
          </a:prstGeom>
        </p:spPr>
      </p:pic>
      <p:pic>
        <p:nvPicPr>
          <p:cNvPr id="9" name="图片 8" descr="收红旗团支部表彰材料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32" y="1756708"/>
            <a:ext cx="2324735" cy="2698115"/>
          </a:xfrm>
          <a:prstGeom prst="rect">
            <a:avLst/>
          </a:prstGeom>
        </p:spPr>
      </p:pic>
      <p:pic>
        <p:nvPicPr>
          <p:cNvPr id="4" name="图片 3" descr="入驻名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44" y="1735489"/>
            <a:ext cx="2261235" cy="3328670"/>
          </a:xfrm>
          <a:prstGeom prst="rect">
            <a:avLst/>
          </a:prstGeom>
        </p:spPr>
      </p:pic>
      <p:pic>
        <p:nvPicPr>
          <p:cNvPr id="6" name="图片 5" descr="十六次代表大会筹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828" y="2271533"/>
            <a:ext cx="2467610" cy="3021330"/>
          </a:xfrm>
          <a:prstGeom prst="rect">
            <a:avLst/>
          </a:prstGeom>
        </p:spPr>
      </p:pic>
      <p:pic>
        <p:nvPicPr>
          <p:cNvPr id="3" name="图片 2" descr="青年团课学习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711" y="3002810"/>
            <a:ext cx="2264410" cy="3223260"/>
          </a:xfrm>
          <a:prstGeom prst="rect">
            <a:avLst/>
          </a:prstGeom>
        </p:spPr>
      </p:pic>
      <p:pic>
        <p:nvPicPr>
          <p:cNvPr id="14" name="图片 13" descr="团委组织部例会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636" y="3731259"/>
            <a:ext cx="2392045" cy="3030855"/>
          </a:xfrm>
          <a:prstGeom prst="rect">
            <a:avLst/>
          </a:prstGeom>
        </p:spPr>
      </p:pic>
      <p:pic>
        <p:nvPicPr>
          <p:cNvPr id="13" name="图片 12" descr="团干部统计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351" y="2305476"/>
            <a:ext cx="2459990" cy="2245995"/>
          </a:xfrm>
          <a:prstGeom prst="rect">
            <a:avLst/>
          </a:prstGeom>
        </p:spPr>
      </p:pic>
      <p:pic>
        <p:nvPicPr>
          <p:cNvPr id="12" name="图片 11" descr="团费收缴流程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441" y="3244354"/>
            <a:ext cx="2468880" cy="2950845"/>
          </a:xfrm>
          <a:prstGeom prst="rect">
            <a:avLst/>
          </a:prstGeom>
        </p:spPr>
      </p:pic>
      <p:pic>
        <p:nvPicPr>
          <p:cNvPr id="10" name="图片 9" descr="手册抽查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855" y="3782198"/>
            <a:ext cx="2308225" cy="295275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94930" y="947420"/>
            <a:ext cx="30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2" name="图片 1" descr="青聚锦官城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3919" y="3958272"/>
            <a:ext cx="2434590" cy="285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团组织关系转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8870" y="801972"/>
            <a:ext cx="2496185" cy="3346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05" y="832802"/>
            <a:ext cx="5212080" cy="6185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团组织生活申优新媒体方向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团课记录表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国家宪法日升旗仪式及宪法晨读活动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智慧团建注意事项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团组织生活线上投票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团课记录表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“铭记历史，勿忘国耻”纪念南京大屠杀升旗仪式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12月团组织生活申优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二级团校结业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青年大学习”网上主题团课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团省委招募优秀讲师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团员评议通知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我校2018年共青团工作考核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2018年共青团工作组织建设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共青团工作总结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分团委的计划总结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分团委计划总结的注意事项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团员发展数额申请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团支书手册抽查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 descr="团员教育评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57" y="948462"/>
            <a:ext cx="2447706" cy="2569530"/>
          </a:xfrm>
          <a:prstGeom prst="rect">
            <a:avLst/>
          </a:prstGeom>
        </p:spPr>
      </p:pic>
      <p:pic>
        <p:nvPicPr>
          <p:cNvPr id="10" name="图片 9" descr="团支部手册整改"/>
          <p:cNvPicPr>
            <a:picLocks noChangeAspect="1"/>
          </p:cNvPicPr>
          <p:nvPr/>
        </p:nvPicPr>
        <p:blipFill>
          <a:blip r:embed="rId3"/>
          <a:srcRect t="2868"/>
          <a:stretch>
            <a:fillRect/>
          </a:stretch>
        </p:blipFill>
        <p:spPr>
          <a:xfrm>
            <a:off x="5733671" y="1637224"/>
            <a:ext cx="2746375" cy="2625725"/>
          </a:xfrm>
          <a:prstGeom prst="rect">
            <a:avLst/>
          </a:prstGeom>
        </p:spPr>
      </p:pic>
      <p:pic>
        <p:nvPicPr>
          <p:cNvPr id="9" name="图片 8" descr="团员收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864" y="2223227"/>
            <a:ext cx="2759710" cy="2589530"/>
          </a:xfrm>
          <a:prstGeom prst="rect">
            <a:avLst/>
          </a:prstGeom>
        </p:spPr>
      </p:pic>
      <p:pic>
        <p:nvPicPr>
          <p:cNvPr id="13" name="图片 12" descr="团组织生活网上投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502" y="3434659"/>
            <a:ext cx="2767330" cy="2121535"/>
          </a:xfrm>
          <a:prstGeom prst="rect">
            <a:avLst/>
          </a:prstGeom>
        </p:spPr>
      </p:pic>
      <p:pic>
        <p:nvPicPr>
          <p:cNvPr id="4" name="图片 3" descr="团员盖章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470" y="1746430"/>
            <a:ext cx="2927350" cy="1506855"/>
          </a:xfrm>
          <a:prstGeom prst="rect">
            <a:avLst/>
          </a:prstGeom>
        </p:spPr>
      </p:pic>
      <p:pic>
        <p:nvPicPr>
          <p:cNvPr id="2" name="图片 1" descr="团员补办"/>
          <p:cNvPicPr>
            <a:picLocks noChangeAspect="1"/>
          </p:cNvPicPr>
          <p:nvPr/>
        </p:nvPicPr>
        <p:blipFill>
          <a:blip r:embed="rId7"/>
          <a:srcRect l="24352" t="-2923" r="-24352" b="-23120"/>
          <a:stretch>
            <a:fillRect/>
          </a:stretch>
        </p:blipFill>
        <p:spPr>
          <a:xfrm>
            <a:off x="3132122" y="2241555"/>
            <a:ext cx="3354705" cy="3050540"/>
          </a:xfrm>
          <a:prstGeom prst="rect">
            <a:avLst/>
          </a:prstGeom>
        </p:spPr>
      </p:pic>
      <p:pic>
        <p:nvPicPr>
          <p:cNvPr id="5" name="图片 4" descr="团员汇总"/>
          <p:cNvPicPr>
            <a:picLocks noChangeAspect="1"/>
          </p:cNvPicPr>
          <p:nvPr/>
        </p:nvPicPr>
        <p:blipFill>
          <a:blip r:embed="rId8"/>
          <a:srcRect l="-973" t="12902" r="973" b="-2616"/>
          <a:stretch>
            <a:fillRect/>
          </a:stretch>
        </p:blipFill>
        <p:spPr>
          <a:xfrm>
            <a:off x="3384422" y="3112879"/>
            <a:ext cx="2214245" cy="2850515"/>
          </a:xfrm>
          <a:prstGeom prst="rect">
            <a:avLst/>
          </a:prstGeom>
        </p:spPr>
      </p:pic>
      <p:pic>
        <p:nvPicPr>
          <p:cNvPr id="14" name="图片 13" descr="网上团课第四季"/>
          <p:cNvPicPr>
            <a:picLocks noChangeAspect="1"/>
          </p:cNvPicPr>
          <p:nvPr/>
        </p:nvPicPr>
        <p:blipFill>
          <a:blip r:embed="rId9"/>
          <a:srcRect t="-21966"/>
          <a:stretch>
            <a:fillRect/>
          </a:stretch>
        </p:blipFill>
        <p:spPr>
          <a:xfrm>
            <a:off x="3132122" y="3330962"/>
            <a:ext cx="3226435" cy="257937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2"/>
          <p:cNvSpPr txBox="1"/>
          <p:nvPr/>
        </p:nvSpPr>
        <p:spPr>
          <a:xfrm>
            <a:off x="4637315" y="30242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团学事务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726581" y="959176"/>
            <a:ext cx="4605020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青年大学习网上主题团课学习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青年大学习网上主题团课学习的注意事项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我为团团代言高校宣讲会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另一次组织部系统工作例会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选18级优秀新生骨干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青年马克思主义者培养工程”第十四期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团校骨干班培训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高校宣讲员培训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《关于开展2018年度共青团系统先进集体和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先进个人评选活动的通知》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网上团课第四季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检查团支部手册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负责拍摄“高校宣讲员”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青聚锦官城”数据调查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活力、红旗团支部评选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优团、优干教育评议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青年大学习”网上主题团课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三月团组织生活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优团优干注意事项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3" name="图片 2" descr="团员代表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5643" y="4246321"/>
            <a:ext cx="2788285" cy="254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五四团员入团仪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3121" y="976011"/>
            <a:ext cx="2305685" cy="2305685"/>
          </a:xfrm>
          <a:prstGeom prst="rect">
            <a:avLst/>
          </a:prstGeom>
        </p:spPr>
      </p:pic>
      <p:pic>
        <p:nvPicPr>
          <p:cNvPr id="10" name="图片 9" descr="支部信息统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5" y="1364489"/>
            <a:ext cx="2043430" cy="2508250"/>
          </a:xfrm>
          <a:prstGeom prst="rect">
            <a:avLst/>
          </a:prstGeom>
        </p:spPr>
      </p:pic>
      <p:pic>
        <p:nvPicPr>
          <p:cNvPr id="9" name="图片 8" descr="优秀讲师招募"/>
          <p:cNvPicPr>
            <a:picLocks noChangeAspect="1"/>
          </p:cNvPicPr>
          <p:nvPr/>
        </p:nvPicPr>
        <p:blipFill>
          <a:blip r:embed="rId3"/>
          <a:srcRect l="-3240" t="15161" r="3240" b="-15161"/>
          <a:stretch>
            <a:fillRect/>
          </a:stretch>
        </p:blipFill>
        <p:spPr>
          <a:xfrm>
            <a:off x="3249903" y="2022158"/>
            <a:ext cx="2099310" cy="3308985"/>
          </a:xfrm>
          <a:prstGeom prst="rect">
            <a:avLst/>
          </a:prstGeom>
        </p:spPr>
      </p:pic>
      <p:pic>
        <p:nvPicPr>
          <p:cNvPr id="4" name="图片 3" descr="先进个人评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19" y="2691670"/>
            <a:ext cx="1993265" cy="2800350"/>
          </a:xfrm>
          <a:prstGeom prst="rect">
            <a:avLst/>
          </a:prstGeom>
        </p:spPr>
      </p:pic>
      <p:pic>
        <p:nvPicPr>
          <p:cNvPr id="6" name="图片 5" descr="新生骨干推选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548" y="3483318"/>
            <a:ext cx="2632710" cy="1861185"/>
          </a:xfrm>
          <a:prstGeom prst="rect">
            <a:avLst/>
          </a:prstGeom>
        </p:spPr>
      </p:pic>
      <p:pic>
        <p:nvPicPr>
          <p:cNvPr id="5" name="图片 4" descr="新生骨干培训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306" y="1517887"/>
            <a:ext cx="2005330" cy="2507615"/>
          </a:xfrm>
          <a:prstGeom prst="rect">
            <a:avLst/>
          </a:prstGeom>
        </p:spPr>
      </p:pic>
      <p:pic>
        <p:nvPicPr>
          <p:cNvPr id="14" name="图片 13" descr="组织改革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718" y="2152139"/>
            <a:ext cx="2322195" cy="2732405"/>
          </a:xfrm>
          <a:prstGeom prst="rect">
            <a:avLst/>
          </a:prstGeom>
        </p:spPr>
      </p:pic>
      <p:pic>
        <p:nvPicPr>
          <p:cNvPr id="13" name="图片 12" descr="智慧团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7346" y="3110110"/>
            <a:ext cx="2159635" cy="2796540"/>
          </a:xfrm>
          <a:prstGeom prst="rect">
            <a:avLst/>
          </a:prstGeom>
        </p:spPr>
      </p:pic>
      <p:pic>
        <p:nvPicPr>
          <p:cNvPr id="2" name="图片 1" descr="五四奖状领取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9938" y="3814809"/>
            <a:ext cx="2804795" cy="192849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2"/>
          <p:cNvSpPr txBox="1"/>
          <p:nvPr/>
        </p:nvSpPr>
        <p:spPr>
          <a:xfrm>
            <a:off x="4637315" y="30242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团学事务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035" y="683420"/>
            <a:ext cx="4754880" cy="701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“五四评优”材料通知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智慧团建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网上主题团课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五四评优材料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智慧团建工作考核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红旗团支部初审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红旗团委答辩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五四评优审核通知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红旗团委终审答辩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红旗团委终审结果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团组织生活新闻稿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团组织生活新媒体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活力团支部纸质材料收集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先进集体、个人评优名单公示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国际宣传日通知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四月团组织生活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收集红旗团支部五四表彰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“青春心向党、建功新时代”主题宣传教育实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践活动通知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共青团“三会两制一课”活力团支部的通知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发展新团员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34850" y="804469"/>
            <a:ext cx="47548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双创俱乐部会议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组织我校团员青年和团干部收听收看五四运动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100周年大会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纪念五四100周年大会的直播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入团仪式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15级毕业生团组织关系转接的注意事项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升旗仪式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2019届毕业生转接工作会议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2" name="图片 11" descr="直播会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607" y="4373213"/>
            <a:ext cx="2164715" cy="250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18"/>
          <p:cNvSpPr txBox="1">
            <a:spLocks noChangeArrowheads="1"/>
          </p:cNvSpPr>
          <p:nvPr/>
        </p:nvSpPr>
        <p:spPr bwMode="gray">
          <a:xfrm>
            <a:off x="4945460" y="260649"/>
            <a:ext cx="2112233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3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​​ 14"/>
          <p:cNvCxnSpPr/>
          <p:nvPr/>
        </p:nvCxnSpPr>
        <p:spPr>
          <a:xfrm>
            <a:off x="7531478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​​ 14"/>
          <p:cNvCxnSpPr/>
          <p:nvPr/>
        </p:nvCxnSpPr>
        <p:spPr>
          <a:xfrm>
            <a:off x="48440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461882" y="1484784"/>
            <a:ext cx="7488832" cy="624069"/>
          </a:xfrm>
          <a:prstGeom prst="round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91224" y="1504430"/>
            <a:ext cx="4433792" cy="584775"/>
            <a:chOff x="2167226" y="1686386"/>
            <a:chExt cx="3325341" cy="438582"/>
          </a:xfrm>
        </p:grpSpPr>
        <p:sp>
          <p:nvSpPr>
            <p:cNvPr id="7" name="TextBox 4"/>
            <p:cNvSpPr txBox="1"/>
            <p:nvPr/>
          </p:nvSpPr>
          <p:spPr>
            <a:xfrm>
              <a:off x="3507410" y="1686386"/>
              <a:ext cx="1985157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团委日常工作</a:t>
              </a:r>
              <a:endPara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167226" y="1750528"/>
              <a:ext cx="37895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4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2461882" y="2414183"/>
            <a:ext cx="7488832" cy="624069"/>
          </a:xfrm>
          <a:prstGeom prst="round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91223" y="2433829"/>
            <a:ext cx="4433792" cy="584775"/>
            <a:chOff x="2167226" y="1686386"/>
            <a:chExt cx="3325342" cy="438582"/>
          </a:xfrm>
        </p:grpSpPr>
        <p:sp>
          <p:nvSpPr>
            <p:cNvPr id="12" name="TextBox 4"/>
            <p:cNvSpPr txBox="1"/>
            <p:nvPr/>
          </p:nvSpPr>
          <p:spPr>
            <a:xfrm>
              <a:off x="3507411" y="1686386"/>
              <a:ext cx="1985157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活动组织策划</a:t>
              </a:r>
              <a:endPara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4" name="TextBox 4"/>
            <p:cNvSpPr txBox="1"/>
            <p:nvPr/>
          </p:nvSpPr>
          <p:spPr>
            <a:xfrm>
              <a:off x="2167226" y="1750528"/>
              <a:ext cx="37895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4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2461882" y="3335707"/>
            <a:ext cx="7488832" cy="624069"/>
          </a:xfrm>
          <a:prstGeom prst="round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91224" y="3355353"/>
            <a:ext cx="4228606" cy="584775"/>
            <a:chOff x="2167226" y="1686386"/>
            <a:chExt cx="3171454" cy="438582"/>
          </a:xfrm>
        </p:grpSpPr>
        <p:sp>
          <p:nvSpPr>
            <p:cNvPr id="17" name="TextBox 4"/>
            <p:cNvSpPr txBox="1"/>
            <p:nvPr/>
          </p:nvSpPr>
          <p:spPr>
            <a:xfrm>
              <a:off x="3661298" y="1686386"/>
              <a:ext cx="1677382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新媒体宣传</a:t>
              </a:r>
              <a:endPara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9" name="TextBox 4"/>
            <p:cNvSpPr txBox="1"/>
            <p:nvPr/>
          </p:nvSpPr>
          <p:spPr>
            <a:xfrm>
              <a:off x="2167226" y="1750528"/>
              <a:ext cx="37895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4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2461882" y="4244667"/>
            <a:ext cx="7488832" cy="624069"/>
          </a:xfrm>
          <a:prstGeom prst="round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91222" y="4277211"/>
            <a:ext cx="4433792" cy="584775"/>
            <a:chOff x="2167226" y="1696060"/>
            <a:chExt cx="3325347" cy="438582"/>
          </a:xfrm>
        </p:grpSpPr>
        <p:sp>
          <p:nvSpPr>
            <p:cNvPr id="22" name="TextBox 4"/>
            <p:cNvSpPr txBox="1"/>
            <p:nvPr/>
          </p:nvSpPr>
          <p:spPr>
            <a:xfrm>
              <a:off x="3507413" y="1696060"/>
              <a:ext cx="198516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部门管理条例</a:t>
              </a:r>
              <a:endPara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4" name="TextBox 4"/>
            <p:cNvSpPr txBox="1"/>
            <p:nvPr/>
          </p:nvSpPr>
          <p:spPr>
            <a:xfrm>
              <a:off x="2167226" y="1750528"/>
              <a:ext cx="37895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4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5" grpId="0" animBg="1"/>
      <p:bldP spid="15" grpId="1" animBg="1"/>
      <p:bldP spid="20" grpId="0" animBg="1"/>
      <p:bldP spid="2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29643" y="3227607"/>
            <a:ext cx="51358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活动组织策划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82697" y="3581550"/>
            <a:ext cx="1455927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38242" y="3581550"/>
            <a:ext cx="1379300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09985" y="589817"/>
            <a:ext cx="4325047" cy="2605977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706374"/>
              <a:ext cx="4326048" cy="477630"/>
            </a:xfrm>
            <a:prstGeom prst="rect">
              <a:avLst/>
            </a:prstGeom>
            <a:noFill/>
          </p:spPr>
          <p:txBody>
            <a:bodyPr wrap="square" lIns="68564" tIns="34283" rIns="68564" bIns="34283" rtlCol="0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  <a:endPara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/>
          <p:nvPr/>
        </p:nvSpPr>
        <p:spPr bwMode="auto">
          <a:xfrm>
            <a:off x="89628" y="1162044"/>
            <a:ext cx="78405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2018.11.5   </a:t>
            </a:r>
            <a:r>
              <a:rPr lang="zh-CN" altLang="en-US" sz="1600" dirty="0"/>
              <a:t>组织部负责人</a:t>
            </a:r>
            <a:r>
              <a:rPr lang="zh-CN" altLang="zh-CN" sz="1600" dirty="0"/>
              <a:t>准备</a:t>
            </a:r>
            <a:r>
              <a:rPr lang="zh-CN" altLang="en-US" sz="1600" dirty="0"/>
              <a:t>班委</a:t>
            </a:r>
            <a:r>
              <a:rPr lang="zh-CN" altLang="zh-CN" sz="1600" dirty="0"/>
              <a:t>培训会演讲稿内容</a:t>
            </a:r>
            <a:r>
              <a:rPr lang="zh-CN" altLang="en-US" sz="1600" dirty="0"/>
              <a:t>，细化每一项要点内容，</a:t>
            </a:r>
            <a:endParaRPr lang="en-US" altLang="zh-CN" sz="1600" dirty="0"/>
          </a:p>
          <a:p>
            <a:r>
              <a:rPr lang="zh-CN" altLang="en-US" sz="1600" dirty="0"/>
              <a:t>                     明确班委职责，同时结合自身的班委经验，列出实际例子，</a:t>
            </a:r>
            <a:endParaRPr lang="en-US" altLang="zh-CN" sz="1600" dirty="0"/>
          </a:p>
          <a:p>
            <a:r>
              <a:rPr lang="zh-CN" altLang="en-US" sz="1600" dirty="0"/>
              <a:t>                     做好前期准备工作。</a:t>
            </a:r>
            <a:endParaRPr lang="zh-CN" altLang="zh-CN" sz="1600" dirty="0"/>
          </a:p>
          <a:p>
            <a:r>
              <a:rPr lang="en-US" altLang="zh-CN" sz="1600" dirty="0"/>
              <a:t>2018.11.8   </a:t>
            </a:r>
            <a:r>
              <a:rPr lang="zh-CN" altLang="en-US" sz="1600" dirty="0"/>
              <a:t>为提高班委工作能力，班委管理事务的流畅性</a:t>
            </a:r>
            <a:endParaRPr lang="en-US" altLang="zh-CN" sz="1600" dirty="0"/>
          </a:p>
          <a:p>
            <a:r>
              <a:rPr lang="en-US" altLang="zh-CN" sz="1600" dirty="0"/>
              <a:t>                     </a:t>
            </a:r>
            <a:r>
              <a:rPr lang="zh-CN" altLang="en-US" sz="1600" dirty="0"/>
              <a:t>我院晚</a:t>
            </a:r>
            <a:r>
              <a:rPr lang="en-US" altLang="zh-CN" sz="1600" dirty="0"/>
              <a:t>7:30</a:t>
            </a:r>
            <a:r>
              <a:rPr lang="zh-CN" altLang="en-US" sz="1600" dirty="0"/>
              <a:t>在一教</a:t>
            </a:r>
            <a:r>
              <a:rPr lang="en-US" altLang="zh-CN" sz="1600" dirty="0"/>
              <a:t>1209</a:t>
            </a:r>
            <a:r>
              <a:rPr lang="zh-CN" altLang="en-US" sz="1600" dirty="0"/>
              <a:t>教室举办了</a:t>
            </a:r>
            <a:r>
              <a:rPr lang="en-US" altLang="zh-CN" sz="1600" dirty="0"/>
              <a:t>2018</a:t>
            </a:r>
            <a:r>
              <a:rPr lang="zh-CN" altLang="en-US" sz="1600" dirty="0"/>
              <a:t>级班委培训会活动，</a:t>
            </a:r>
            <a:endParaRPr lang="en-US" altLang="zh-CN" sz="1600" dirty="0"/>
          </a:p>
          <a:p>
            <a:r>
              <a:rPr lang="zh-CN" altLang="en-US" sz="1600" dirty="0"/>
              <a:t>                     此次活动由网安院学干联主办，</a:t>
            </a:r>
            <a:endParaRPr lang="en-US" altLang="zh-CN" sz="1600" dirty="0"/>
          </a:p>
          <a:p>
            <a:r>
              <a:rPr lang="zh-CN" altLang="en-US" sz="1600" dirty="0"/>
              <a:t>                     特邀组织部等以及</a:t>
            </a:r>
            <a:r>
              <a:rPr lang="en-US" altLang="zh-CN" sz="1600" dirty="0"/>
              <a:t>18</a:t>
            </a:r>
            <a:r>
              <a:rPr lang="zh-CN" altLang="en-US" sz="1600" dirty="0"/>
              <a:t>级网安院全体班委共同参与，活动内容主要分五部分</a:t>
            </a:r>
            <a:endParaRPr lang="en-US" altLang="zh-CN" sz="1600" dirty="0"/>
          </a:p>
          <a:p>
            <a:r>
              <a:rPr lang="zh-CN" altLang="en-US" sz="1600" dirty="0"/>
              <a:t>                     首先由组织部干事介绍团学与党学相关事宜，总结了许多干货；</a:t>
            </a:r>
            <a:endParaRPr lang="en-US" altLang="zh-CN" sz="1600" dirty="0"/>
          </a:p>
          <a:p>
            <a:r>
              <a:rPr lang="zh-CN" altLang="en-US" sz="1600" dirty="0"/>
              <a:t>                     后由组织部胡静部长对团支书基本工作做以补充，补充内容精悍明了，条           理清晰，</a:t>
            </a:r>
            <a:endParaRPr lang="en-US" altLang="zh-CN" sz="1600" dirty="0"/>
          </a:p>
          <a:p>
            <a:r>
              <a:rPr lang="zh-CN" altLang="en-US" sz="1600" dirty="0"/>
              <a:t>                      主要针对团支书今后工作中将会出现的问题提出解决办法和措施，</a:t>
            </a:r>
            <a:endParaRPr lang="en-US" altLang="zh-CN" sz="1600" dirty="0"/>
          </a:p>
          <a:p>
            <a:r>
              <a:rPr lang="en-US" altLang="zh-CN" sz="1600" dirty="0"/>
              <a:t>                      </a:t>
            </a:r>
            <a:r>
              <a:rPr lang="zh-CN" altLang="en-US" sz="1600" dirty="0"/>
              <a:t>相信经此借鉴，新一届的团支书工作定能更顺利地开展。</a:t>
            </a:r>
            <a:endParaRPr lang="en-US" altLang="zh-CN" sz="1600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368825" y="590381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5062947" y="108484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班委培训会</a:t>
            </a:r>
            <a:endParaRPr lang="zh-CN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​​ 14"/>
          <p:cNvCxnSpPr/>
          <p:nvPr/>
        </p:nvCxnSpPr>
        <p:spPr>
          <a:xfrm>
            <a:off x="62498" y="417866"/>
            <a:ext cx="4572955" cy="13783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" y="4257429"/>
            <a:ext cx="3840892" cy="2486028"/>
          </a:xfrm>
          <a:prstGeom prst="rect">
            <a:avLst/>
          </a:prstGeom>
        </p:spPr>
      </p:pic>
      <p:cxnSp>
        <p:nvCxnSpPr>
          <p:cNvPr id="24" name="直接连接符​​ 14"/>
          <p:cNvCxnSpPr/>
          <p:nvPr/>
        </p:nvCxnSpPr>
        <p:spPr>
          <a:xfrm>
            <a:off x="7695531" y="476672"/>
            <a:ext cx="3010568" cy="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14"/>
          <p:cNvCxnSpPr/>
          <p:nvPr/>
        </p:nvCxnSpPr>
        <p:spPr>
          <a:xfrm flipV="1">
            <a:off x="10706099" y="476672"/>
            <a:ext cx="1601617" cy="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2" y="258116"/>
            <a:ext cx="4360299" cy="48548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36" y="4233230"/>
            <a:ext cx="4211006" cy="25344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0612" y="49398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558371" y="700852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690531" y="309670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默契大考验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" y="4000442"/>
            <a:ext cx="2245793" cy="2282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6" y="4007289"/>
            <a:ext cx="2471428" cy="243212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77" y="4049888"/>
            <a:ext cx="2998380" cy="251138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91" y="4133530"/>
            <a:ext cx="3719577" cy="247971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561083" y="967042"/>
            <a:ext cx="97596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2018.11.05-2018.11.12   </a:t>
            </a:r>
            <a:r>
              <a:rPr lang="zh-CN" altLang="zh-CN" sz="1600" dirty="0"/>
              <a:t>讨论节目内容形式，创意初步成型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2018.11.13-2018.12.13   </a:t>
            </a:r>
            <a:r>
              <a:rPr lang="zh-CN" altLang="zh-CN" sz="1600" dirty="0"/>
              <a:t>节目排练</a:t>
            </a:r>
            <a:r>
              <a:rPr lang="zh-CN" altLang="en-US" sz="1600" dirty="0"/>
              <a:t>熟悉流程、互相磨合</a:t>
            </a:r>
            <a:r>
              <a:rPr lang="zh-CN" altLang="zh-CN" sz="1600" dirty="0"/>
              <a:t>以及排练过程中反复修改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2018.12.14-2018.12.20   </a:t>
            </a:r>
            <a:r>
              <a:rPr lang="zh-CN" altLang="zh-CN" sz="1600" dirty="0"/>
              <a:t>节目服装以及道具准备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2018.12.20                         </a:t>
            </a:r>
            <a:r>
              <a:rPr lang="zh-CN" altLang="zh-CN" sz="1600" dirty="0"/>
              <a:t>正式表演</a:t>
            </a:r>
            <a:r>
              <a:rPr lang="zh-CN" altLang="en-US" sz="1600" dirty="0"/>
              <a:t>。组织部通过舞蹈和歌曲串烧以小品形式出演，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                                 </a:t>
            </a:r>
            <a:r>
              <a:rPr lang="zh-CN" altLang="en-US" sz="1600" dirty="0"/>
              <a:t>活跃了全场的气氛，通过本次集体活动，各部门同学间相互交流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                                             加深了解。缓解了已经开始的考试周带给我们的紧张，是不可多得的展示自我机会。                                              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                                 </a:t>
            </a:r>
            <a:r>
              <a:rPr lang="zh-CN" altLang="en-US" sz="1600" dirty="0"/>
              <a:t>心栖梦归处，不负韶华年。同学们以自己的方式抒写青春，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                                             这次活动不仅是视听的盛宴，更是梦的旅程。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                                 </a:t>
            </a:r>
            <a:endParaRPr lang="zh-CN" altLang="zh-CN" sz="1600" dirty="0"/>
          </a:p>
          <a:p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22" y="4190236"/>
            <a:ext cx="3694812" cy="2463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61" y="4007289"/>
            <a:ext cx="3707904" cy="278092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83" y="4133530"/>
            <a:ext cx="3699943" cy="26807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/>
          <p:nvPr/>
        </p:nvSpPr>
        <p:spPr bwMode="auto">
          <a:xfrm>
            <a:off x="2233185" y="2520365"/>
            <a:ext cx="856895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2019.4.10            </a:t>
            </a:r>
            <a:r>
              <a:rPr lang="zh-CN" altLang="en-US" dirty="0"/>
              <a:t>组织部团队合作，共同讨论讨论活动主题，</a:t>
            </a:r>
            <a:r>
              <a:rPr lang="en-US" altLang="zh-CN" dirty="0"/>
              <a:t> </a:t>
            </a:r>
            <a:r>
              <a:rPr lang="zh-CN" altLang="en-US" dirty="0"/>
              <a:t>让活动变得生动有趣，                     </a:t>
            </a:r>
            <a:endParaRPr lang="en-US" altLang="zh-CN" dirty="0"/>
          </a:p>
          <a:p>
            <a:r>
              <a:rPr lang="zh-CN" altLang="en-US" dirty="0"/>
              <a:t>                              团日活动的环节形式多样，把握团日活动这个教育性和娱乐性的度，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      </a:t>
            </a:r>
            <a:r>
              <a:rPr lang="zh-CN" altLang="en-US" dirty="0"/>
              <a:t>很大程度上就是跟团日的主题有关的</a:t>
            </a:r>
            <a:endParaRPr lang="en-US" altLang="zh-CN" dirty="0"/>
          </a:p>
          <a:p>
            <a:r>
              <a:rPr lang="en-US" altLang="zh-CN" dirty="0"/>
              <a:t>2019.4.24            </a:t>
            </a:r>
            <a:r>
              <a:rPr lang="zh-CN" altLang="zh-CN" dirty="0"/>
              <a:t>提交活动策划</a:t>
            </a:r>
            <a:r>
              <a:rPr lang="zh-CN" altLang="en-US" dirty="0"/>
              <a:t>，尝试发动班委之外的更多同学参与组织团日活动</a:t>
            </a:r>
            <a:endParaRPr lang="en-US" altLang="zh-CN" dirty="0"/>
          </a:p>
          <a:p>
            <a:endParaRPr lang="en-US" altLang="zh-CN" sz="1600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383133" y="692227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5062947" y="108484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主题团日</a:t>
            </a:r>
            <a:endParaRPr lang="zh-CN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​​ 14"/>
          <p:cNvCxnSpPr/>
          <p:nvPr/>
        </p:nvCxnSpPr>
        <p:spPr>
          <a:xfrm>
            <a:off x="62498" y="417866"/>
            <a:ext cx="4572955" cy="13783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 14"/>
          <p:cNvCxnSpPr/>
          <p:nvPr/>
        </p:nvCxnSpPr>
        <p:spPr>
          <a:xfrm>
            <a:off x="7695531" y="476672"/>
            <a:ext cx="3010568" cy="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14"/>
          <p:cNvCxnSpPr/>
          <p:nvPr/>
        </p:nvCxnSpPr>
        <p:spPr>
          <a:xfrm flipV="1">
            <a:off x="10706099" y="476672"/>
            <a:ext cx="1601617" cy="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0" y="3986516"/>
            <a:ext cx="5250739" cy="25773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83" y="3955641"/>
            <a:ext cx="5066634" cy="25777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62" y="3962295"/>
            <a:ext cx="5119106" cy="24826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67695" y="1152210"/>
            <a:ext cx="869993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团日活动的现实意义是团结支部成员，并扩大支部影响力，加强支部与社会的联系，提升成员的整体素质。好的团日活动可以让成员体验乐趣的同时收获一定社会认可，创造一定的社会价值。可以让在工作的人去放松一下，并在活动中获取了解社会资料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0612" y="49398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/>
          <p:nvPr/>
        </p:nvSpPr>
        <p:spPr bwMode="auto">
          <a:xfrm>
            <a:off x="4724368" y="991173"/>
            <a:ext cx="586600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2019.4.11     </a:t>
            </a:r>
            <a:r>
              <a:rPr lang="zh-CN" altLang="zh-CN" sz="1600" dirty="0"/>
              <a:t>提交活动策划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2019.4.12     </a:t>
            </a:r>
            <a:r>
              <a:rPr lang="zh-CN" altLang="zh-CN" sz="1600" dirty="0"/>
              <a:t>申请场地及物资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2019.4.19     </a:t>
            </a:r>
            <a:r>
              <a:rPr lang="zh-CN" altLang="zh-CN" sz="1600" dirty="0"/>
              <a:t>对网络空间安全学院大一各班发出邀请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2019.4.21     </a:t>
            </a:r>
            <a:r>
              <a:rPr lang="zh-CN" altLang="zh-CN" sz="1600" dirty="0"/>
              <a:t>物资准备，相关仪器的租借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2019.4.22     </a:t>
            </a:r>
            <a:r>
              <a:rPr lang="zh-CN" altLang="zh-CN" sz="1600" dirty="0"/>
              <a:t>活动举办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2019.4.23     </a:t>
            </a:r>
            <a:r>
              <a:rPr lang="zh-CN" altLang="zh-CN" sz="1600" dirty="0"/>
              <a:t>安排人员进行活动总结与活动照片的归类，并进行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            </a:t>
            </a:r>
            <a:r>
              <a:rPr lang="zh-CN" altLang="zh-CN" sz="1600" dirty="0"/>
              <a:t>新闻稿的撰写，与推文的发送</a:t>
            </a:r>
            <a:endParaRPr lang="zh-CN" altLang="zh-CN" sz="1600" dirty="0"/>
          </a:p>
          <a:p>
            <a:endParaRPr lang="zh-CN" altLang="zh-CN" sz="1600" dirty="0"/>
          </a:p>
          <a:p>
            <a:endParaRPr lang="zh-CN" altLang="zh-CN" sz="1600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280966" y="632901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875630" y="255719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青春榜样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270736" y="59892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9" y="1229494"/>
            <a:ext cx="4676520" cy="16510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9" y="2204864"/>
            <a:ext cx="2395612" cy="23956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34" y="3438377"/>
            <a:ext cx="2403441" cy="24034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86" y="3955203"/>
            <a:ext cx="3175034" cy="2343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59" y="3930795"/>
            <a:ext cx="5233491" cy="26420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 bwMode="auto">
          <a:xfrm>
            <a:off x="6046797" y="966051"/>
            <a:ext cx="586600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2019.1.23                     </a:t>
            </a:r>
            <a:r>
              <a:rPr lang="zh-CN" altLang="zh-CN" sz="1600" dirty="0"/>
              <a:t>初步确定成人礼策划主题</a:t>
            </a:r>
            <a:endParaRPr lang="zh-CN" altLang="zh-CN" sz="1600" dirty="0"/>
          </a:p>
          <a:p>
            <a:r>
              <a:rPr lang="en-US" altLang="zh-CN" sz="1600" dirty="0"/>
              <a:t>2019.1.25-2019.1.31  </a:t>
            </a:r>
            <a:r>
              <a:rPr lang="zh-CN" altLang="zh-CN" sz="1600" dirty="0"/>
              <a:t>完成成人礼策划初稿</a:t>
            </a:r>
            <a:endParaRPr lang="zh-CN" altLang="zh-CN" sz="1600" dirty="0"/>
          </a:p>
          <a:p>
            <a:r>
              <a:rPr lang="en-US" altLang="zh-CN" sz="1600" dirty="0"/>
              <a:t>2019.2.10-2019.2.13  </a:t>
            </a:r>
            <a:r>
              <a:rPr lang="zh-CN" altLang="zh-CN" sz="1600" dirty="0"/>
              <a:t>对成人礼初稿进行修改、完善</a:t>
            </a:r>
            <a:endParaRPr lang="zh-CN" altLang="zh-CN" sz="1600" dirty="0"/>
          </a:p>
          <a:p>
            <a:r>
              <a:rPr lang="en-US" altLang="zh-CN" sz="1600" dirty="0"/>
              <a:t>2019.2.14                     </a:t>
            </a:r>
            <a:r>
              <a:rPr lang="zh-CN" altLang="zh-CN" sz="1600" dirty="0"/>
              <a:t>成人礼策划终稿完成</a:t>
            </a:r>
            <a:endParaRPr lang="zh-CN" altLang="zh-CN" sz="1600" dirty="0"/>
          </a:p>
          <a:p>
            <a:r>
              <a:rPr lang="en-US" altLang="zh-CN" sz="1600" dirty="0"/>
              <a:t>2019.2.15-2019.2.22  </a:t>
            </a:r>
            <a:r>
              <a:rPr lang="zh-CN" altLang="zh-CN" sz="1600" dirty="0"/>
              <a:t>各位干事各司其职，完成自己所负责的工作</a:t>
            </a:r>
            <a:endParaRPr lang="zh-CN" altLang="zh-CN" sz="1600" dirty="0"/>
          </a:p>
          <a:p>
            <a:r>
              <a:rPr lang="en-US" altLang="zh-CN" sz="1600" dirty="0"/>
              <a:t>2019.3.1                        </a:t>
            </a:r>
            <a:r>
              <a:rPr lang="zh-CN" altLang="zh-CN" sz="1600" dirty="0"/>
              <a:t>提交策划案</a:t>
            </a:r>
            <a:endParaRPr lang="zh-CN" altLang="zh-CN" sz="1600" dirty="0"/>
          </a:p>
          <a:p>
            <a:r>
              <a:rPr lang="en-US" altLang="zh-CN" sz="1600" dirty="0"/>
              <a:t>2019.3.2-2019.3.17    </a:t>
            </a:r>
            <a:r>
              <a:rPr lang="zh-CN" altLang="zh-CN" sz="1600" dirty="0"/>
              <a:t>完成编写主持稿、进行街头采访、邀</a:t>
            </a:r>
            <a:r>
              <a:rPr lang="en-US" altLang="zh-CN" sz="1600" dirty="0"/>
              <a:t>                        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 </a:t>
            </a:r>
            <a:r>
              <a:rPr lang="zh-CN" altLang="zh-CN" sz="1600" dirty="0"/>
              <a:t>请函制作等工作</a:t>
            </a:r>
            <a:endParaRPr lang="en-US" altLang="zh-CN" sz="1600" dirty="0"/>
          </a:p>
          <a:p>
            <a:r>
              <a:rPr lang="en-US" altLang="zh-CN" sz="1600" dirty="0"/>
              <a:t>2019.3.18                     </a:t>
            </a:r>
            <a:r>
              <a:rPr lang="zh-CN" altLang="zh-CN" sz="1600" dirty="0"/>
              <a:t>申请场地及物资</a:t>
            </a:r>
            <a:endParaRPr lang="zh-CN" altLang="zh-CN" sz="1600" dirty="0"/>
          </a:p>
          <a:p>
            <a:r>
              <a:rPr lang="en-US" altLang="zh-CN" sz="1600" dirty="0"/>
              <a:t>2019.3.20                     </a:t>
            </a:r>
            <a:r>
              <a:rPr lang="zh-CN" altLang="zh-CN" sz="1600" dirty="0"/>
              <a:t>发出邀请函</a:t>
            </a:r>
            <a:endParaRPr lang="zh-CN" altLang="zh-CN" sz="1600" dirty="0"/>
          </a:p>
          <a:p>
            <a:r>
              <a:rPr lang="en-US" altLang="zh-CN" sz="1600" dirty="0"/>
              <a:t>2019.3.21                     </a:t>
            </a:r>
            <a:r>
              <a:rPr lang="zh-CN" altLang="zh-CN" sz="1600" dirty="0"/>
              <a:t>摆点宣传和网上宣传</a:t>
            </a:r>
            <a:endParaRPr lang="en-US" altLang="zh-CN" sz="1600" dirty="0"/>
          </a:p>
          <a:p>
            <a:r>
              <a:rPr lang="en-US" altLang="zh-CN" sz="1600" dirty="0"/>
              <a:t>2019.3.25-2019.3.27  </a:t>
            </a:r>
            <a:r>
              <a:rPr lang="zh-CN" altLang="zh-CN" sz="1600" dirty="0"/>
              <a:t>主持人进行彩排以及有关物资准备、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 </a:t>
            </a:r>
            <a:r>
              <a:rPr lang="zh-CN" altLang="zh-CN" sz="1600" dirty="0"/>
              <a:t>仪器租借</a:t>
            </a:r>
            <a:endParaRPr lang="en-US" altLang="zh-CN" sz="1600" dirty="0"/>
          </a:p>
          <a:p>
            <a:r>
              <a:rPr lang="en-US" altLang="zh-CN" sz="1600" dirty="0"/>
              <a:t>2019.3.28                     </a:t>
            </a:r>
            <a:r>
              <a:rPr lang="zh-CN" altLang="zh-CN" sz="1600" dirty="0"/>
              <a:t>早：布置活动现场</a:t>
            </a:r>
            <a:endParaRPr lang="zh-CN" altLang="zh-CN" sz="1600" dirty="0"/>
          </a:p>
          <a:p>
            <a:r>
              <a:rPr lang="en-US" altLang="zh-CN" sz="1600" dirty="0"/>
              <a:t>                                       </a:t>
            </a:r>
            <a:r>
              <a:rPr lang="zh-CN" altLang="zh-CN" sz="1600" dirty="0"/>
              <a:t>中：进行最后一次彩排</a:t>
            </a:r>
            <a:endParaRPr lang="zh-CN" altLang="zh-CN" sz="1600" dirty="0"/>
          </a:p>
          <a:p>
            <a:r>
              <a:rPr lang="en-US" altLang="zh-CN" sz="1600" dirty="0"/>
              <a:t>                                       </a:t>
            </a:r>
            <a:r>
              <a:rPr lang="zh-CN" altLang="zh-CN" sz="1600" dirty="0"/>
              <a:t>晚：成人礼活动正式开始</a:t>
            </a:r>
            <a:endParaRPr lang="zh-CN" altLang="zh-CN" sz="1600" dirty="0"/>
          </a:p>
          <a:p>
            <a:r>
              <a:rPr lang="en-US" altLang="zh-CN" sz="1600" dirty="0"/>
              <a:t>2019.3.29                     </a:t>
            </a:r>
            <a:r>
              <a:rPr lang="zh-CN" altLang="zh-CN" sz="1600" dirty="0"/>
              <a:t>进行活动总结与活动照片的归类，进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 </a:t>
            </a:r>
            <a:r>
              <a:rPr lang="zh-CN" altLang="zh-CN" sz="1600" dirty="0"/>
              <a:t>行新闻稿的撰写，与推文的</a:t>
            </a:r>
            <a:r>
              <a:rPr lang="zh-CN" altLang="en-US" sz="1600" dirty="0"/>
              <a:t>发</a:t>
            </a:r>
            <a:r>
              <a:rPr lang="zh-CN" altLang="zh-CN" sz="1600" dirty="0"/>
              <a:t>送</a:t>
            </a:r>
            <a:endParaRPr lang="zh-CN" altLang="zh-CN" sz="1600" dirty="0"/>
          </a:p>
          <a:p>
            <a:endParaRPr lang="zh-CN" altLang="zh-CN" sz="1600" dirty="0"/>
          </a:p>
          <a:p>
            <a:endParaRPr lang="zh-CN" altLang="zh-CN" sz="1600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280966" y="632901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875630" y="255719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成人礼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270736" y="59892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9" y="1206822"/>
            <a:ext cx="2880320" cy="2160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31" y="1833532"/>
            <a:ext cx="2865569" cy="21491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9" y="2252206"/>
            <a:ext cx="2873257" cy="21086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93" y="3119277"/>
            <a:ext cx="2838928" cy="19509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13" y="3524348"/>
            <a:ext cx="2338676" cy="21458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21" y="4168298"/>
            <a:ext cx="2511188" cy="19711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/>
          <p:nvPr/>
        </p:nvSpPr>
        <p:spPr bwMode="auto">
          <a:xfrm>
            <a:off x="3245001" y="890599"/>
            <a:ext cx="586600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2019.3.14                   </a:t>
            </a:r>
            <a:r>
              <a:rPr lang="zh-CN" altLang="zh-CN" sz="1600" dirty="0"/>
              <a:t>提交活动策划</a:t>
            </a:r>
            <a:endParaRPr lang="zh-CN" altLang="zh-CN" sz="1600" dirty="0"/>
          </a:p>
          <a:p>
            <a:r>
              <a:rPr lang="en-US" altLang="zh-CN" sz="1600" dirty="0"/>
              <a:t>2019.4.1-2019.5.1     </a:t>
            </a:r>
            <a:r>
              <a:rPr lang="zh-CN" altLang="zh-CN" sz="1600" dirty="0"/>
              <a:t>联系网络空间安全学院各部门布置相应任务</a:t>
            </a:r>
            <a:endParaRPr lang="zh-CN" altLang="zh-CN" sz="1600" dirty="0"/>
          </a:p>
          <a:p>
            <a:r>
              <a:rPr lang="en-US" altLang="zh-CN" sz="1600" dirty="0"/>
              <a:t>2019.4.15-2019.5.1   </a:t>
            </a:r>
            <a:r>
              <a:rPr lang="zh-CN" altLang="zh-CN" sz="1600" dirty="0"/>
              <a:t>开始宣传活动，组织统计节目</a:t>
            </a:r>
            <a:endParaRPr lang="en-US" altLang="zh-CN" sz="1600" dirty="0"/>
          </a:p>
          <a:p>
            <a:r>
              <a:rPr lang="en-US" altLang="zh-CN" sz="1600" dirty="0"/>
              <a:t>2019.5.9                      </a:t>
            </a:r>
            <a:r>
              <a:rPr lang="zh-CN" altLang="zh-CN" sz="1600" dirty="0"/>
              <a:t>申请场地及物资</a:t>
            </a:r>
            <a:endParaRPr lang="zh-CN" altLang="zh-CN" sz="1600" dirty="0"/>
          </a:p>
          <a:p>
            <a:r>
              <a:rPr lang="en-US" altLang="zh-CN" sz="1600" dirty="0"/>
              <a:t>2019.5.10-2019.5.28 </a:t>
            </a:r>
            <a:r>
              <a:rPr lang="zh-CN" altLang="zh-CN" sz="1600" dirty="0"/>
              <a:t>购买物资</a:t>
            </a:r>
            <a:endParaRPr lang="zh-CN" altLang="zh-CN" sz="1600" dirty="0"/>
          </a:p>
          <a:p>
            <a:r>
              <a:rPr lang="en-US" altLang="zh-CN" sz="1600" dirty="0"/>
              <a:t>2019.5.13                    </a:t>
            </a:r>
            <a:r>
              <a:rPr lang="zh-CN" altLang="zh-CN" sz="1600" dirty="0"/>
              <a:t>现场表演节目筛选</a:t>
            </a:r>
            <a:endParaRPr lang="zh-CN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2019.5.19                    </a:t>
            </a:r>
            <a:r>
              <a:rPr lang="zh-CN" altLang="zh-CN" sz="1600" dirty="0"/>
              <a:t>确定主持人，准备好主持稿、书记开场致辞，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</a:t>
            </a:r>
            <a:r>
              <a:rPr lang="zh-CN" altLang="zh-CN" sz="1600" dirty="0"/>
              <a:t>对院领导，各部门和主席团发出邀请函</a:t>
            </a:r>
            <a:endParaRPr lang="zh-CN" altLang="zh-CN" sz="1600" dirty="0"/>
          </a:p>
          <a:p>
            <a:r>
              <a:rPr lang="en-US" altLang="zh-CN" sz="1600" dirty="0"/>
              <a:t>2019.5.13-2019.5.26 </a:t>
            </a:r>
            <a:r>
              <a:rPr lang="zh-CN" altLang="zh-CN" sz="1600" dirty="0"/>
              <a:t>物资准备，相关仪器租借</a:t>
            </a:r>
            <a:endParaRPr lang="zh-CN" altLang="zh-CN" sz="1600" dirty="0"/>
          </a:p>
          <a:p>
            <a:r>
              <a:rPr lang="en-US" altLang="zh-CN" sz="1600" dirty="0"/>
              <a:t>2019.5.27                    </a:t>
            </a:r>
            <a:r>
              <a:rPr lang="zh-CN" altLang="zh-CN" sz="1600" dirty="0"/>
              <a:t>第一次彩排，对时间进行初步把控，对不足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</a:t>
            </a:r>
            <a:r>
              <a:rPr lang="zh-CN" altLang="zh-CN" sz="1600" dirty="0"/>
              <a:t>进行修改</a:t>
            </a:r>
            <a:endParaRPr lang="zh-CN" altLang="zh-CN" sz="1600" dirty="0"/>
          </a:p>
          <a:p>
            <a:endParaRPr lang="zh-CN" altLang="zh-CN" sz="1600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280966" y="632901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875630" y="255719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毕业晚会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270736" y="59892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" y="1298657"/>
            <a:ext cx="2750435" cy="2185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7" y="2844203"/>
            <a:ext cx="2759757" cy="2069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9" y="4074924"/>
            <a:ext cx="3127549" cy="15747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04" y="4301785"/>
            <a:ext cx="3160886" cy="1957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91" y="4276199"/>
            <a:ext cx="2963414" cy="24970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97" y="4198491"/>
            <a:ext cx="3492893" cy="22868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907" y="3629278"/>
            <a:ext cx="2936557" cy="25694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150" y="1683441"/>
            <a:ext cx="1970421" cy="29473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52" y="731411"/>
            <a:ext cx="2676696" cy="22629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 bwMode="auto">
          <a:xfrm>
            <a:off x="3106160" y="840432"/>
            <a:ext cx="586600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2019.6.3            </a:t>
            </a:r>
            <a:r>
              <a:rPr lang="zh-CN" altLang="zh-CN" sz="1600" dirty="0"/>
              <a:t>早：现场布置</a:t>
            </a:r>
            <a:endParaRPr lang="zh-CN" altLang="zh-CN" sz="1600" dirty="0"/>
          </a:p>
          <a:p>
            <a:r>
              <a:rPr lang="en-US" altLang="zh-CN" sz="1600" dirty="0"/>
              <a:t>                            </a:t>
            </a:r>
            <a:r>
              <a:rPr lang="zh-CN" altLang="zh-CN" sz="1600" dirty="0"/>
              <a:t>中：第二次节目彩排</a:t>
            </a:r>
            <a:r>
              <a:rPr lang="en-US" altLang="zh-CN" sz="1600" dirty="0"/>
              <a:t>            </a:t>
            </a:r>
            <a:endParaRPr lang="zh-CN" altLang="zh-CN" sz="1600" dirty="0"/>
          </a:p>
          <a:p>
            <a:r>
              <a:rPr lang="en-US" altLang="zh-CN" sz="1600" dirty="0"/>
              <a:t>                            </a:t>
            </a:r>
            <a:r>
              <a:rPr lang="zh-CN" altLang="zh-CN" sz="1600" dirty="0"/>
              <a:t>晚：活动举办</a:t>
            </a:r>
            <a:r>
              <a:rPr lang="zh-CN" altLang="en-US" sz="1600" dirty="0"/>
              <a:t>策划组织严密、道具设施齐全、</a:t>
            </a:r>
            <a:endParaRPr lang="en-US" altLang="zh-CN" sz="1600" dirty="0"/>
          </a:p>
          <a:p>
            <a:r>
              <a:rPr lang="zh-CN" altLang="en-US" sz="1600" dirty="0"/>
              <a:t>                                     灯光把控严格，每个环节都精心设计</a:t>
            </a:r>
            <a:endParaRPr lang="en-US" altLang="zh-CN" sz="1600" dirty="0"/>
          </a:p>
          <a:p>
            <a:r>
              <a:rPr lang="en-US" altLang="zh-CN" sz="1600" dirty="0"/>
              <a:t>2019.6.4            </a:t>
            </a:r>
            <a:r>
              <a:rPr lang="zh-CN" altLang="zh-CN" sz="1600" dirty="0"/>
              <a:t>整理活动总结和活动照片</a:t>
            </a:r>
            <a:endParaRPr lang="zh-CN" altLang="en-US" sz="1600" dirty="0"/>
          </a:p>
          <a:p>
            <a:endParaRPr lang="zh-CN" altLang="zh-CN" sz="1600" dirty="0"/>
          </a:p>
          <a:p>
            <a:endParaRPr lang="zh-CN" altLang="zh-CN" dirty="0"/>
          </a:p>
          <a:p>
            <a:endParaRPr lang="en-US" altLang="zh-CN" dirty="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-280966" y="632901"/>
            <a:ext cx="271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具体实施过程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875630" y="255719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毕业晚会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270736" y="59892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2" y="1508104"/>
            <a:ext cx="2952328" cy="21029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9" y="2688814"/>
            <a:ext cx="2963510" cy="19756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49" y="3487481"/>
            <a:ext cx="2689948" cy="19573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41" y="3955615"/>
            <a:ext cx="3334000" cy="26535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631" y="2557357"/>
            <a:ext cx="3403414" cy="272501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56" y="1315056"/>
            <a:ext cx="3531630" cy="3172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965" y="4537936"/>
            <a:ext cx="3092210" cy="2320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" y="4797371"/>
            <a:ext cx="2915997" cy="20606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4" y="3474432"/>
            <a:ext cx="3000441" cy="2011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" y="1749917"/>
            <a:ext cx="3013209" cy="2258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" y="573156"/>
            <a:ext cx="3080666" cy="18948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55" y="3419104"/>
            <a:ext cx="2999231" cy="22494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552" y="1857217"/>
            <a:ext cx="2896426" cy="2284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29" y="641865"/>
            <a:ext cx="2952457" cy="2447611"/>
          </a:xfrm>
          <a:prstGeom prst="rect">
            <a:avLst/>
          </a:prstGeom>
        </p:spPr>
      </p:pic>
      <p:cxnSp>
        <p:nvCxnSpPr>
          <p:cNvPr id="14" name="直接连接符​​ 14"/>
          <p:cNvCxnSpPr/>
          <p:nvPr/>
        </p:nvCxnSpPr>
        <p:spPr>
          <a:xfrm>
            <a:off x="270736" y="59892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2"/>
          <p:cNvSpPr txBox="1"/>
          <p:nvPr/>
        </p:nvSpPr>
        <p:spPr>
          <a:xfrm>
            <a:off x="4875630" y="255719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日常例会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2"/>
          <p:cNvSpPr txBox="1"/>
          <p:nvPr/>
        </p:nvSpPr>
        <p:spPr bwMode="auto">
          <a:xfrm>
            <a:off x="3053852" y="954504"/>
            <a:ext cx="6188111" cy="550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rgbClr val="FF0000"/>
                </a:solidFill>
              </a:rPr>
              <a:t>第一次例会</a:t>
            </a:r>
            <a:r>
              <a:rPr lang="zh-CN" altLang="zh-CN" sz="1600" dirty="0"/>
              <a:t>：在部长们的组织下，各位小萌新认真听讲，做好笔记，明确了每位干事所需负责的团支书，对于工作也进一步了解，开始了自己在网安组织部的第一次工作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第二次例会</a:t>
            </a:r>
            <a:r>
              <a:rPr lang="zh-CN" altLang="zh-CN" sz="1600" dirty="0"/>
              <a:t>：对干事们团员信息收集工作中遇到的问题进行解答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第三次例会</a:t>
            </a:r>
            <a:r>
              <a:rPr lang="zh-CN" altLang="zh-CN" sz="1600" dirty="0"/>
              <a:t>：总结了十月团情况统计工作，同时指出国庆策划书中存在的不足之处，对干事工作中存在的态度问题提出批评，让大家正视并且改正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第四次例会</a:t>
            </a:r>
            <a:r>
              <a:rPr lang="zh-CN" altLang="zh-CN" sz="1600" dirty="0"/>
              <a:t>：提出默契大考验活动，各位干事展开头脑风暴，分享自己的想法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第五次例会</a:t>
            </a:r>
            <a:r>
              <a:rPr lang="zh-CN" altLang="zh-CN" sz="1600" dirty="0"/>
              <a:t>：总结“二级团校”工作情况以及默契大考验活动，强调了对“青年大学习”网上主题团课学习进度的持续推进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第六次例会</a:t>
            </a:r>
            <a:r>
              <a:rPr lang="zh-CN" altLang="zh-CN" sz="1600" dirty="0"/>
              <a:t>：对大一上期的工作进行总结，提出工作中存在的问题，并提出了下学期的工作内容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第七次例会</a:t>
            </a:r>
            <a:r>
              <a:rPr lang="zh-CN" altLang="zh-CN" sz="1600" dirty="0"/>
              <a:t>：强调了收集优团优干中的注意事项，提出了后续工作内容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第八次例会</a:t>
            </a:r>
            <a:r>
              <a:rPr lang="zh-CN" altLang="zh-CN" sz="1600" dirty="0"/>
              <a:t>：提出与团支书交流中存在的一些态度问题，明确了成人礼活动流程以及每位成员任务安排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第九次例会</a:t>
            </a:r>
            <a:r>
              <a:rPr lang="zh-CN" altLang="zh-CN" sz="1600" dirty="0"/>
              <a:t>：对上月成人礼活动的顺利举办进行了总结，随后再次强调了部门人员在工作中的情绪问题，最后下达了青春榜样宣讲会以及毕业晚会宣传摆点的工作，并对新闻稿的格式作出了总结</a:t>
            </a:r>
            <a:endParaRPr lang="zh-CN" altLang="zh-CN" sz="1600" dirty="0"/>
          </a:p>
          <a:p>
            <a:r>
              <a:rPr lang="zh-CN" altLang="zh-CN" sz="1600" b="1" dirty="0">
                <a:solidFill>
                  <a:srgbClr val="FF0000"/>
                </a:solidFill>
              </a:rPr>
              <a:t>第十次例会</a:t>
            </a:r>
            <a:r>
              <a:rPr lang="zh-CN" altLang="zh-CN" sz="1600" dirty="0"/>
              <a:t>：明确毕业晚会当晚每人的工作安排，熟悉流程以做好充分准备</a:t>
            </a:r>
            <a:endParaRPr lang="zh-CN" altLang="zh-CN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2"/>
          <p:cNvSpPr txBox="1"/>
          <p:nvPr/>
        </p:nvSpPr>
        <p:spPr>
          <a:xfrm>
            <a:off x="4678590" y="404664"/>
            <a:ext cx="272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团建活动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" y="783839"/>
            <a:ext cx="2729816" cy="20481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638" y="3032829"/>
            <a:ext cx="20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组织部第一次聚餐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71" y="776079"/>
            <a:ext cx="2787384" cy="20905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94" y="790879"/>
            <a:ext cx="2823094" cy="2115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53" y="804774"/>
            <a:ext cx="2926071" cy="21075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43589" y="30022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跨年聚餐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" y="3549984"/>
            <a:ext cx="2729816" cy="20481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9084" y="57459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默契大考验后聚餐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3" b="18039"/>
          <a:stretch>
            <a:fillRect/>
          </a:stretch>
        </p:blipFill>
        <p:spPr>
          <a:xfrm>
            <a:off x="3046555" y="3356992"/>
            <a:ext cx="2846720" cy="22411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77307" y="574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成人礼后聚餐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65" y="3351415"/>
            <a:ext cx="2806624" cy="22924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66" y="3371631"/>
            <a:ext cx="2823094" cy="228592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78375" y="2927138"/>
            <a:ext cx="23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组织部国色天香出游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41603" y="2969336"/>
            <a:ext cx="20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组织部日常聚餐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64562" y="5745969"/>
            <a:ext cx="20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组织部野外烧烤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17437" y="5745969"/>
            <a:ext cx="20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组织部一起骑车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892" y="140203"/>
            <a:ext cx="2088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活动组织策划</a:t>
            </a:r>
            <a:endParaRPr lang="zh-CN" altLang="en-US" dirty="0"/>
          </a:p>
        </p:txBody>
      </p:sp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29643" y="3227607"/>
            <a:ext cx="51358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团委日常工作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82697" y="3581550"/>
            <a:ext cx="1455927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38242" y="3581550"/>
            <a:ext cx="1379300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09985" y="589817"/>
            <a:ext cx="4325047" cy="2605977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706374"/>
              <a:ext cx="4326048" cy="479780"/>
            </a:xfrm>
            <a:prstGeom prst="rect">
              <a:avLst/>
            </a:prstGeom>
            <a:noFill/>
          </p:spPr>
          <p:txBody>
            <a:bodyPr wrap="square" lIns="68564" tIns="34283" rIns="68564" bIns="34283" rtlCol="0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  <a:endPara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29643" y="3227607"/>
            <a:ext cx="51358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新媒体宣传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82697" y="3581550"/>
            <a:ext cx="1455927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38242" y="3581550"/>
            <a:ext cx="1379300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09985" y="589817"/>
            <a:ext cx="4325047" cy="2605977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706374"/>
              <a:ext cx="4326048" cy="477630"/>
            </a:xfrm>
            <a:prstGeom prst="rect">
              <a:avLst/>
            </a:prstGeom>
            <a:noFill/>
          </p:spPr>
          <p:txBody>
            <a:bodyPr wrap="square" lIns="68564" tIns="34283" rIns="68564" bIns="34283" rtlCol="0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  <a:endPara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2"/>
          <p:cNvSpPr txBox="1"/>
          <p:nvPr/>
        </p:nvSpPr>
        <p:spPr>
          <a:xfrm>
            <a:off x="4678590" y="404664"/>
            <a:ext cx="2727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和微博管理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8460" y="146685"/>
            <a:ext cx="175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新媒体宣传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97635" y="5529580"/>
            <a:ext cx="92887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</a:t>
            </a:r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月开始，组织部官</a:t>
            </a:r>
            <a:r>
              <a:rPr lang="en-US" altLang="zh-CN"/>
              <a:t>Q</a:t>
            </a:r>
            <a:r>
              <a:rPr lang="zh-CN" altLang="en-US"/>
              <a:t>官微同时运营，发布了与</a:t>
            </a:r>
            <a:r>
              <a:rPr lang="en-US" altLang="zh-CN"/>
              <a:t>“</a:t>
            </a:r>
            <a:r>
              <a:rPr lang="zh-CN" altLang="en-US"/>
              <a:t>部门日常例会与重要事务处理，活动举办，成员生日祝福</a:t>
            </a:r>
            <a:r>
              <a:rPr lang="en-US" altLang="zh-CN"/>
              <a:t>”</a:t>
            </a:r>
            <a:r>
              <a:rPr lang="zh-CN" altLang="en-US"/>
              <a:t>有关的共</a:t>
            </a:r>
            <a:r>
              <a:rPr lang="en-US" altLang="zh-CN" sz="2000" b="1">
                <a:solidFill>
                  <a:srgbClr val="FF0000"/>
                </a:solidFill>
              </a:rPr>
              <a:t>23</a:t>
            </a:r>
            <a:r>
              <a:rPr lang="zh-CN" altLang="en-US" sz="2000" b="1">
                <a:solidFill>
                  <a:srgbClr val="FF0000"/>
                </a:solidFill>
              </a:rPr>
              <a:t>条微博</a:t>
            </a:r>
            <a:r>
              <a:rPr lang="zh-CN" altLang="en-US"/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20</a:t>
            </a:r>
            <a:r>
              <a:rPr lang="zh-CN" altLang="en-US" sz="2000" b="1">
                <a:solidFill>
                  <a:srgbClr val="FF0000"/>
                </a:solidFill>
              </a:rPr>
              <a:t>条</a:t>
            </a:r>
            <a:r>
              <a:rPr lang="en-US" altLang="zh-CN" sz="2000" b="1">
                <a:solidFill>
                  <a:srgbClr val="FF0000"/>
                </a:solidFill>
              </a:rPr>
              <a:t>QQ</a:t>
            </a:r>
            <a:r>
              <a:rPr lang="zh-CN" altLang="en-US" sz="2000" b="1">
                <a:solidFill>
                  <a:srgbClr val="FF0000"/>
                </a:solidFill>
              </a:rPr>
              <a:t>推文</a:t>
            </a:r>
            <a:r>
              <a:rPr lang="zh-CN" altLang="en-US"/>
              <a:t>，将部门情况以最充实的形态反应了出去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8215" y="1407795"/>
            <a:ext cx="73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QQ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6448425" y="1475105"/>
            <a:ext cx="892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微博</a:t>
            </a:r>
            <a:endParaRPr lang="zh-CN" altLang="en-US" sz="2400" b="1"/>
          </a:p>
        </p:txBody>
      </p:sp>
      <p:pic>
        <p:nvPicPr>
          <p:cNvPr id="6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835" y="1402715"/>
            <a:ext cx="3708400" cy="3669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85" y="1407795"/>
            <a:ext cx="3676650" cy="3668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1475105"/>
            <a:ext cx="3683000" cy="3669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55" y="1358900"/>
            <a:ext cx="3676650" cy="3785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IMG_20190613_000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995" y="1402715"/>
            <a:ext cx="3724275" cy="3669030"/>
          </a:xfrm>
          <a:prstGeom prst="rect">
            <a:avLst/>
          </a:prstGeom>
        </p:spPr>
      </p:pic>
      <p:pic>
        <p:nvPicPr>
          <p:cNvPr id="18" name="图片 17" descr="IMG_20190613_000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815" y="1407795"/>
            <a:ext cx="3596640" cy="3667125"/>
          </a:xfrm>
          <a:prstGeom prst="rect">
            <a:avLst/>
          </a:prstGeom>
        </p:spPr>
      </p:pic>
      <p:pic>
        <p:nvPicPr>
          <p:cNvPr id="20" name="图片 19" descr="IMG_20190613_000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9380" y="1417320"/>
            <a:ext cx="3912870" cy="3784600"/>
          </a:xfrm>
          <a:prstGeom prst="rect">
            <a:avLst/>
          </a:prstGeom>
        </p:spPr>
      </p:pic>
      <p:pic>
        <p:nvPicPr>
          <p:cNvPr id="23" name="图片 22" descr="IMG_20190613_0002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085" y="1475105"/>
            <a:ext cx="3554095" cy="365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678590" y="404664"/>
            <a:ext cx="2727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新闻稿推送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8460" y="146685"/>
            <a:ext cx="175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新媒体宣传</a:t>
            </a:r>
            <a:endParaRPr lang="zh-CN" altLang="en-US"/>
          </a:p>
        </p:txBody>
      </p:sp>
      <p:pic>
        <p:nvPicPr>
          <p:cNvPr id="3" name="图片 -21474825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35" y="1179830"/>
            <a:ext cx="5273675" cy="363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25" y="1179830"/>
            <a:ext cx="5174615" cy="36347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75" y="1180465"/>
            <a:ext cx="5274310" cy="3634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42085" y="5369560"/>
            <a:ext cx="986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部门会定期对根据举办的活动对官方新闻稿进行书写，并在宣传部的协助下，将其发送在成都信息工程大学网络空间安全学院的官方新闻网上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29643" y="3227607"/>
            <a:ext cx="51358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部门管理条例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82697" y="3581550"/>
            <a:ext cx="1455927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38242" y="3581550"/>
            <a:ext cx="1379300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09985" y="589817"/>
            <a:ext cx="4325047" cy="2605977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706374"/>
              <a:ext cx="4326048" cy="477630"/>
            </a:xfrm>
            <a:prstGeom prst="rect">
              <a:avLst/>
            </a:prstGeom>
            <a:noFill/>
          </p:spPr>
          <p:txBody>
            <a:bodyPr wrap="square" lIns="68564" tIns="34283" rIns="68564" bIns="34283" rtlCol="0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  <a:endPara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737969" y="352256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小红花展示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0923" y="116632"/>
            <a:ext cx="171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部门管理条例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21" y="1628800"/>
            <a:ext cx="8826173" cy="42965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909" y="2245888"/>
            <a:ext cx="2360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由于日常工作较多，我们会对分配到部门的每一个干事手里的任务进行记录，这不仅是平时工作的一种记录，也是对干事们的一项重要的考核指标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737969" y="352256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工作考勤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0923" y="116632"/>
            <a:ext cx="171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部门管理条例</a:t>
            </a:r>
            <a:endParaRPr lang="zh-CN" altLang="en-US" dirty="0"/>
          </a:p>
        </p:txBody>
      </p:sp>
      <p:pic>
        <p:nvPicPr>
          <p:cNvPr id="10" name="图片 9" descr="图片包含 墙壁, 室内&#10;&#10;已生成极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484784"/>
            <a:ext cx="8499993" cy="44644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21923" y="1916832"/>
            <a:ext cx="259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对于部门每次例会，我们都将进行严格点到，对于迟到、未到的人，将会受到写检讨的处罚，以示公平。</a:t>
            </a:r>
            <a:endParaRPr lang="en-US" altLang="zh-CN" dirty="0"/>
          </a:p>
          <a:p>
            <a:r>
              <a:rPr lang="zh-CN" altLang="en-US" dirty="0"/>
              <a:t>对于部门每次集体任务，我们也会进行考勤，让大家团结一心，在集体工作交流中，增进彼此的感情。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737969" y="352256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策划培训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0923" y="116632"/>
            <a:ext cx="171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部门管理条例</a:t>
            </a:r>
            <a:endParaRPr lang="zh-CN" altLang="en-US" dirty="0"/>
          </a:p>
        </p:txBody>
      </p:sp>
      <p:pic>
        <p:nvPicPr>
          <p:cNvPr id="4" name="图片 3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5"/>
          <a:stretch>
            <a:fillRect/>
          </a:stretch>
        </p:blipFill>
        <p:spPr>
          <a:xfrm>
            <a:off x="301507" y="3205138"/>
            <a:ext cx="5760640" cy="3027982"/>
          </a:xfrm>
          <a:prstGeom prst="rect">
            <a:avLst/>
          </a:prstGeom>
        </p:spPr>
      </p:pic>
      <p:pic>
        <p:nvPicPr>
          <p:cNvPr id="6" name="图片 5" descr="图片包含 文字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90" y="1100808"/>
            <a:ext cx="4692050" cy="3819660"/>
          </a:xfrm>
          <a:prstGeom prst="rect">
            <a:avLst/>
          </a:prstGeom>
        </p:spPr>
      </p:pic>
      <p:pic>
        <p:nvPicPr>
          <p:cNvPr id="8" name="图片 7" descr="图片包含 文字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40" y="1250808"/>
            <a:ext cx="4676846" cy="3819660"/>
          </a:xfrm>
          <a:prstGeom prst="rect">
            <a:avLst/>
          </a:prstGeom>
        </p:spPr>
      </p:pic>
      <p:pic>
        <p:nvPicPr>
          <p:cNvPr id="10" name="图片 9" descr="图片包含 文字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74" y="1400808"/>
            <a:ext cx="4676362" cy="3819660"/>
          </a:xfrm>
          <a:prstGeom prst="rect">
            <a:avLst/>
          </a:prstGeom>
        </p:spPr>
      </p:pic>
      <p:pic>
        <p:nvPicPr>
          <p:cNvPr id="12" name="图片 11" descr="图片包含 文字&#10;&#10;已生成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39" y="1550807"/>
            <a:ext cx="4710597" cy="3819659"/>
          </a:xfrm>
          <a:prstGeom prst="rect">
            <a:avLst/>
          </a:prstGeom>
        </p:spPr>
      </p:pic>
      <p:pic>
        <p:nvPicPr>
          <p:cNvPr id="14" name="图片 13" descr="图片包含 屏幕截图&#10;&#10;已生成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60" y="1700808"/>
            <a:ext cx="4688408" cy="38196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54088" y="5879150"/>
            <a:ext cx="367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部分干事所写的策划书展示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80963" y="1100808"/>
            <a:ext cx="5112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一个经常组织策划活动的部门，写策划是我们必须要掌握的一个技能。因此我们在开学后就进行了策划培训，让每一个干事都尝试写一份策划，开会详细分析每个策划存在的不足以及如何修改，让大家在实践中体会并学习“如何写出更好的策划”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466" y="1076155"/>
            <a:ext cx="3437703" cy="458360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1951"/>
          <a:stretch>
            <a:fillRect/>
          </a:stretch>
        </p:blipFill>
        <p:spPr>
          <a:xfrm>
            <a:off x="439261" y="3170049"/>
            <a:ext cx="7869277" cy="2747151"/>
          </a:xfrm>
          <a:prstGeom prst="rect">
            <a:avLst/>
          </a:prstGeom>
        </p:spPr>
      </p:pic>
      <p:sp>
        <p:nvSpPr>
          <p:cNvPr id="48" name="TextBox 42"/>
          <p:cNvSpPr txBox="1"/>
          <p:nvPr/>
        </p:nvSpPr>
        <p:spPr>
          <a:xfrm>
            <a:off x="4737969" y="352256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荣誉墙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3205" y="1675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部门成员其他荣誉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12207" r="8726" b="13005"/>
          <a:stretch>
            <a:fillRect/>
          </a:stretch>
        </p:blipFill>
        <p:spPr>
          <a:xfrm>
            <a:off x="904578" y="1269326"/>
            <a:ext cx="6416416" cy="33339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r="8618"/>
          <a:stretch>
            <a:fillRect/>
          </a:stretch>
        </p:blipFill>
        <p:spPr>
          <a:xfrm rot="16200000">
            <a:off x="2688429" y="1823993"/>
            <a:ext cx="3277770" cy="596988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" b="9187"/>
          <a:stretch>
            <a:fillRect/>
          </a:stretch>
        </p:blipFill>
        <p:spPr>
          <a:xfrm rot="16200000">
            <a:off x="3348094" y="-269321"/>
            <a:ext cx="3168976" cy="6252676"/>
          </a:xfrm>
          <a:prstGeom prst="rect">
            <a:avLst/>
          </a:prstGeom>
        </p:spPr>
      </p:pic>
      <p:pic>
        <p:nvPicPr>
          <p:cNvPr id="4" name="图片 3" descr="图片包含 屏幕截图&#10;&#10;已生成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69" y="2897995"/>
            <a:ext cx="4994891" cy="35510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33" y="1261960"/>
            <a:ext cx="5450243" cy="37104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r="10080" b="4179"/>
          <a:stretch>
            <a:fillRect/>
          </a:stretch>
        </p:blipFill>
        <p:spPr>
          <a:xfrm rot="16200000">
            <a:off x="4148403" y="1935087"/>
            <a:ext cx="3806238" cy="51968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 b="13561"/>
          <a:stretch>
            <a:fillRect/>
          </a:stretch>
        </p:blipFill>
        <p:spPr>
          <a:xfrm>
            <a:off x="4059596" y="1261961"/>
            <a:ext cx="6040106" cy="37104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t="13210" r="6798" b="15105"/>
          <a:stretch>
            <a:fillRect/>
          </a:stretch>
        </p:blipFill>
        <p:spPr>
          <a:xfrm>
            <a:off x="4564026" y="2715099"/>
            <a:ext cx="6864244" cy="37104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" b="15570"/>
          <a:stretch>
            <a:fillRect/>
          </a:stretch>
        </p:blipFill>
        <p:spPr>
          <a:xfrm>
            <a:off x="5042862" y="1250768"/>
            <a:ext cx="6527334" cy="36710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83" y="2586461"/>
            <a:ext cx="6098880" cy="3839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6097587" y="1477435"/>
            <a:ext cx="0" cy="43984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 bwMode="auto">
          <a:xfrm>
            <a:off x="120650" y="779145"/>
            <a:ext cx="5883275" cy="632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本学年一共举办了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次活动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举办活动中共完成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项各类准备工作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部门日常例会共召开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各类外出团建活动共开展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次余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升旗仪式共参加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干事在国旗下进行演讲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二级团校培训课前后共开展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名同学在二级团校中成功结业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二次团校培训课共推选出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名二级团校优秀学员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组织部成功发展了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名新团员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各学院团组织生活检查工作开展共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组织部一共与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个团支部联系交接任务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/>
          <p:nvPr/>
        </p:nvSpPr>
        <p:spPr bwMode="auto">
          <a:xfrm>
            <a:off x="6776085" y="947420"/>
            <a:ext cx="5431790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组织部成功推选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名优秀团员、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名优秀团学干部、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个活力团支部以及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个红旗团支部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干事与团支书沟通交流时长达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11287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学院所有团员档案管理保存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团员交纳的团费共收缴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4209.6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组织部共收到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条事务消息、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个工作任务，接收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文件大小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组织部共参加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次学生会例会总结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部门负责人共参与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次校团委会议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官方QQ与微博共发布推文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186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部门内部管理条例共制定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637315" y="302429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工作汇总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303587" y="3953961"/>
            <a:ext cx="55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汇报部门：组织部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962217" y="4307904"/>
            <a:ext cx="1341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8891587" y="4307904"/>
            <a:ext cx="1296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105161" y="1703710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谢谢您的观赏！</a:t>
            </a:r>
            <a:endParaRPr lang="zh-CN" altLang="en-US" sz="7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09"/>
          <p:cNvSpPr/>
          <p:nvPr/>
        </p:nvSpPr>
        <p:spPr bwMode="auto">
          <a:xfrm>
            <a:off x="776605" y="135890"/>
            <a:ext cx="2334895" cy="4889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4" y="20170"/>
                </a:moveTo>
                <a:cubicBezTo>
                  <a:pt x="10885" y="20184"/>
                  <a:pt x="10830" y="20215"/>
                  <a:pt x="10782" y="20237"/>
                </a:cubicBezTo>
                <a:cubicBezTo>
                  <a:pt x="10774" y="20218"/>
                  <a:pt x="10707" y="20178"/>
                  <a:pt x="10666" y="20147"/>
                </a:cubicBezTo>
                <a:cubicBezTo>
                  <a:pt x="7368" y="17300"/>
                  <a:pt x="1799" y="12497"/>
                  <a:pt x="1799" y="8101"/>
                </a:cubicBezTo>
                <a:cubicBezTo>
                  <a:pt x="1799" y="4378"/>
                  <a:pt x="5838" y="1350"/>
                  <a:pt x="10800" y="1350"/>
                </a:cubicBezTo>
                <a:cubicBezTo>
                  <a:pt x="15762" y="1350"/>
                  <a:pt x="19800" y="4378"/>
                  <a:pt x="19800" y="8101"/>
                </a:cubicBezTo>
                <a:cubicBezTo>
                  <a:pt x="19800" y="12497"/>
                  <a:pt x="14231" y="17300"/>
                  <a:pt x="10904" y="20170"/>
                </a:cubicBezTo>
                <a:moveTo>
                  <a:pt x="10800" y="0"/>
                </a:moveTo>
                <a:cubicBezTo>
                  <a:pt x="4844" y="0"/>
                  <a:pt x="0" y="3588"/>
                  <a:pt x="0" y="8101"/>
                </a:cubicBezTo>
                <a:cubicBezTo>
                  <a:pt x="0" y="12826"/>
                  <a:pt x="5400" y="17660"/>
                  <a:pt x="9337" y="21056"/>
                </a:cubicBezTo>
                <a:cubicBezTo>
                  <a:pt x="9352" y="21070"/>
                  <a:pt x="9984" y="21599"/>
                  <a:pt x="10766" y="21599"/>
                </a:cubicBezTo>
                <a:lnTo>
                  <a:pt x="10834" y="21599"/>
                </a:lnTo>
                <a:cubicBezTo>
                  <a:pt x="11615" y="21599"/>
                  <a:pt x="12247" y="21070"/>
                  <a:pt x="12262" y="21056"/>
                </a:cubicBezTo>
                <a:cubicBezTo>
                  <a:pt x="16200" y="17660"/>
                  <a:pt x="21599" y="12826"/>
                  <a:pt x="21599" y="8101"/>
                </a:cubicBezTo>
                <a:cubicBezTo>
                  <a:pt x="21599" y="3588"/>
                  <a:pt x="16755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600">
              <a:defRPr/>
            </a:pP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升旗仪式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650" y="527685"/>
            <a:ext cx="397383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定期组织升旗仪式</a:t>
            </a:r>
            <a:endParaRPr lang="zh-CN" altLang="en-US" sz="2400" dirty="0"/>
          </a:p>
          <a:p>
            <a:r>
              <a:rPr lang="zh-CN" altLang="en-US" sz="2400" dirty="0"/>
              <a:t>现一共组织了</a:t>
            </a:r>
            <a:r>
              <a:rPr lang="zh-CN" altLang="en-US" sz="2400" b="1" dirty="0">
                <a:solidFill>
                  <a:srgbClr val="FF0000"/>
                </a:solidFill>
              </a:rPr>
              <a:t>十二次</a:t>
            </a:r>
            <a:r>
              <a:rPr lang="zh-CN" altLang="en-US" sz="2400" dirty="0"/>
              <a:t>升旗仪式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升旗仪式流程：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通知团支书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场外整理队伍，带队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清点人数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升旗仪式评分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图片 23" descr="psbSU11H4ZO"/>
          <p:cNvPicPr>
            <a:picLocks noChangeAspect="1"/>
          </p:cNvPicPr>
          <p:nvPr/>
        </p:nvPicPr>
        <p:blipFill>
          <a:blip r:embed="rId1"/>
          <a:srcRect b="26479"/>
          <a:stretch>
            <a:fillRect/>
          </a:stretch>
        </p:blipFill>
        <p:spPr>
          <a:xfrm>
            <a:off x="4479290" y="1050290"/>
            <a:ext cx="7321550" cy="255143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49225" y="3768725"/>
            <a:ext cx="11824970" cy="2887980"/>
            <a:chOff x="404" y="6116"/>
            <a:chExt cx="18622" cy="4548"/>
          </a:xfrm>
        </p:grpSpPr>
        <p:pic>
          <p:nvPicPr>
            <p:cNvPr id="7" name="图片 6" descr="psbEHAUJI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" y="6134"/>
              <a:ext cx="6040" cy="4530"/>
            </a:xfrm>
            <a:prstGeom prst="rect">
              <a:avLst/>
            </a:prstGeom>
          </p:spPr>
        </p:pic>
        <p:pic>
          <p:nvPicPr>
            <p:cNvPr id="9" name="图片 8" descr="psb3698RL7Z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63" y="6116"/>
              <a:ext cx="6063" cy="4548"/>
            </a:xfrm>
            <a:prstGeom prst="rect">
              <a:avLst/>
            </a:prstGeom>
          </p:spPr>
        </p:pic>
        <p:pic>
          <p:nvPicPr>
            <p:cNvPr id="26" name="图片 25" descr="psbU79O96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4" y="6167"/>
              <a:ext cx="5995" cy="4497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627620" y="864235"/>
            <a:ext cx="4173220" cy="5497195"/>
            <a:chOff x="1050" y="1213"/>
            <a:chExt cx="6572" cy="865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t="6721" r="5210" b="40326"/>
            <a:stretch>
              <a:fillRect/>
            </a:stretch>
          </p:blipFill>
          <p:spPr>
            <a:xfrm>
              <a:off x="1373" y="1213"/>
              <a:ext cx="5897" cy="4665"/>
            </a:xfrm>
            <a:prstGeom prst="ellipse">
              <a:avLst/>
            </a:prstGeom>
          </p:spPr>
        </p:pic>
        <p:grpSp>
          <p:nvGrpSpPr>
            <p:cNvPr id="37" name="Group 80"/>
            <p:cNvGrpSpPr/>
            <p:nvPr/>
          </p:nvGrpSpPr>
          <p:grpSpPr bwMode="auto">
            <a:xfrm>
              <a:off x="2454" y="3537"/>
              <a:ext cx="576" cy="770"/>
              <a:chOff x="1724713" y="4548862"/>
              <a:chExt cx="274694" cy="366676"/>
            </a:xfrm>
            <a:solidFill>
              <a:schemeClr val="bg1"/>
            </a:solidFill>
          </p:grpSpPr>
          <p:sp>
            <p:nvSpPr>
              <p:cNvPr id="38" name="AutoShape 108"/>
              <p:cNvSpPr/>
              <p:nvPr/>
            </p:nvSpPr>
            <p:spPr bwMode="auto">
              <a:xfrm>
                <a:off x="1792917" y="4617692"/>
                <a:ext cx="137660" cy="1376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AutoShape 109"/>
              <p:cNvSpPr/>
              <p:nvPr/>
            </p:nvSpPr>
            <p:spPr bwMode="auto">
              <a:xfrm>
                <a:off x="1724713" y="4548862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" name="图片 5" descr="psb4214A12Y"/>
            <p:cNvPicPr>
              <a:picLocks noChangeAspect="1"/>
            </p:cNvPicPr>
            <p:nvPr/>
          </p:nvPicPr>
          <p:blipFill>
            <a:blip r:embed="rId6"/>
            <a:srcRect t="46195"/>
            <a:stretch>
              <a:fillRect/>
            </a:stretch>
          </p:blipFill>
          <p:spPr>
            <a:xfrm>
              <a:off x="1050" y="5152"/>
              <a:ext cx="6572" cy="471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427" y="5461"/>
              <a:ext cx="567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组织部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邓夏洁</a:t>
              </a:r>
              <a:r>
                <a:rPr lang="zh-CN" altLang="en-US" sz="2400" dirty="0">
                  <a:solidFill>
                    <a:srgbClr val="FF0000"/>
                  </a:solidFill>
                </a:rPr>
                <a:t>国旗下讲话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38500" y="866140"/>
            <a:ext cx="3799840" cy="5494655"/>
            <a:chOff x="12268" y="1022"/>
            <a:chExt cx="5984" cy="865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rcRect b="47355"/>
            <a:stretch>
              <a:fillRect/>
            </a:stretch>
          </p:blipFill>
          <p:spPr>
            <a:xfrm>
              <a:off x="12807" y="1022"/>
              <a:ext cx="5297" cy="3976"/>
            </a:xfrm>
            <a:prstGeom prst="round2DiagRect">
              <a:avLst/>
            </a:prstGeom>
          </p:spPr>
        </p:pic>
        <p:pic>
          <p:nvPicPr>
            <p:cNvPr id="13" name="图片 12" descr="psbJM38ZLF5"/>
            <p:cNvPicPr>
              <a:picLocks noChangeAspect="1"/>
            </p:cNvPicPr>
            <p:nvPr/>
          </p:nvPicPr>
          <p:blipFill>
            <a:blip r:embed="rId8"/>
            <a:srcRect b="42113"/>
            <a:stretch>
              <a:fillRect/>
            </a:stretch>
          </p:blipFill>
          <p:spPr>
            <a:xfrm>
              <a:off x="12268" y="4958"/>
              <a:ext cx="5984" cy="471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432" y="5267"/>
              <a:ext cx="567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组织部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甘易尚</a:t>
              </a:r>
              <a:r>
                <a:rPr lang="zh-CN" altLang="en-US" sz="2400" dirty="0">
                  <a:solidFill>
                    <a:srgbClr val="FF0000"/>
                  </a:solidFill>
                </a:rPr>
                <a:t>国旗下讲话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团组织生活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1049655"/>
            <a:ext cx="11450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团组织生活的工作包括：推优秀班级进行评优，共推优</a:t>
            </a:r>
            <a:r>
              <a:rPr lang="en-US" altLang="zh-CN" sz="2800" b="1">
                <a:solidFill>
                  <a:srgbClr val="FF0000"/>
                </a:solidFill>
              </a:rPr>
              <a:t>12</a:t>
            </a:r>
            <a:r>
              <a:rPr lang="zh-CN" altLang="en-US" sz="2800" b="1">
                <a:solidFill>
                  <a:srgbClr val="FF0000"/>
                </a:solidFill>
              </a:rPr>
              <a:t>个</a:t>
            </a:r>
            <a:r>
              <a:rPr lang="zh-CN" altLang="en-US" sz="2400"/>
              <a:t>团支部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5295" y="3235325"/>
            <a:ext cx="6123940" cy="1288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5460" y="4400550"/>
            <a:ext cx="410019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组织部需要收集推优班级的：</a:t>
            </a:r>
            <a:endParaRPr lang="zh-CN" altLang="en-US" sz="2400"/>
          </a:p>
          <a:p>
            <a:r>
              <a:rPr lang="zh-CN" altLang="en-US" sz="2400"/>
              <a:t>团组织生活记录表</a:t>
            </a:r>
            <a:endParaRPr lang="zh-CN" altLang="en-US" sz="2400"/>
          </a:p>
          <a:p>
            <a:r>
              <a:rPr lang="zh-CN" altLang="en-US" sz="2400"/>
              <a:t>新闻稿</a:t>
            </a:r>
            <a:endParaRPr lang="zh-CN" altLang="en-US" sz="2400"/>
          </a:p>
          <a:p>
            <a:r>
              <a:rPr lang="zh-CN" altLang="en-US" sz="2400"/>
              <a:t>照片</a:t>
            </a:r>
            <a:endParaRPr lang="zh-CN" altLang="en-US" sz="2400"/>
          </a:p>
          <a:p>
            <a:r>
              <a:rPr lang="zh-CN" altLang="en-US" sz="2400"/>
              <a:t>策划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95" y="2141220"/>
            <a:ext cx="5791200" cy="698500"/>
          </a:xfrm>
          <a:prstGeom prst="rect">
            <a:avLst/>
          </a:prstGeom>
        </p:spPr>
      </p:pic>
      <p:pic>
        <p:nvPicPr>
          <p:cNvPr id="9" name="图片 8" descr="19D3BA20A761ACAEBD82CA4858288CF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1874520"/>
            <a:ext cx="3696970" cy="2160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95" y="4972050"/>
            <a:ext cx="4223385" cy="107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团组织生活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9990" y="1232535"/>
            <a:ext cx="47167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每月组织部会</a:t>
            </a:r>
            <a:r>
              <a:rPr lang="zh-CN" altLang="en-US" sz="2400" b="1"/>
              <a:t>派干事</a:t>
            </a:r>
            <a:r>
              <a:rPr lang="zh-CN" altLang="en-US" sz="2400"/>
              <a:t>给其他院的</a:t>
            </a:r>
            <a:endParaRPr lang="zh-CN" altLang="en-US" sz="2400"/>
          </a:p>
          <a:p>
            <a:r>
              <a:rPr lang="zh-CN" altLang="en-US" sz="2400"/>
              <a:t>团组织生活举办情况评分，共检查了</a:t>
            </a:r>
            <a:r>
              <a:rPr lang="en-US" altLang="zh-CN" sz="2800" b="1">
                <a:solidFill>
                  <a:srgbClr val="FF0000"/>
                </a:solidFill>
              </a:rPr>
              <a:t>14</a:t>
            </a:r>
            <a:r>
              <a:rPr lang="zh-CN" altLang="en-US" sz="2800" b="1">
                <a:solidFill>
                  <a:srgbClr val="FF0000"/>
                </a:solidFill>
              </a:rPr>
              <a:t>次</a:t>
            </a:r>
            <a:r>
              <a:rPr lang="zh-CN" altLang="en-US" sz="2400"/>
              <a:t>团组织生活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8433" t="3055" r="9755" b="20398"/>
          <a:stretch>
            <a:fillRect/>
          </a:stretch>
        </p:blipFill>
        <p:spPr>
          <a:xfrm>
            <a:off x="1558290" y="2520950"/>
            <a:ext cx="3352165" cy="3096260"/>
          </a:xfrm>
          <a:prstGeom prst="ellips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00910" y="5770880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团组织生活评分表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8004810" y="956310"/>
            <a:ext cx="1878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评分邀请</a:t>
            </a:r>
            <a:endParaRPr lang="zh-CN" altLang="en-US" sz="2400" b="1"/>
          </a:p>
        </p:txBody>
      </p:sp>
      <p:pic>
        <p:nvPicPr>
          <p:cNvPr id="2" name="图片 -2147482564" descr="QQ图片20190612202612"/>
          <p:cNvPicPr>
            <a:picLocks noChangeAspect="1"/>
          </p:cNvPicPr>
          <p:nvPr/>
        </p:nvPicPr>
        <p:blipFill>
          <a:blip r:embed="rId2"/>
          <a:srcRect t="10132" b="25004"/>
          <a:stretch>
            <a:fillRect/>
          </a:stretch>
        </p:blipFill>
        <p:spPr>
          <a:xfrm>
            <a:off x="6463030" y="2868930"/>
            <a:ext cx="3240405" cy="3738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74" descr="QQ图片20190612202619"/>
          <p:cNvPicPr>
            <a:picLocks noChangeAspect="1"/>
          </p:cNvPicPr>
          <p:nvPr/>
        </p:nvPicPr>
        <p:blipFill>
          <a:blip r:embed="rId3"/>
          <a:srcRect t="19272" b="18784"/>
          <a:stretch>
            <a:fillRect/>
          </a:stretch>
        </p:blipFill>
        <p:spPr>
          <a:xfrm>
            <a:off x="8458835" y="1416685"/>
            <a:ext cx="3447415" cy="3678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主题团日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 descr="图片包含 文字, 屏幕截图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0" y="843784"/>
            <a:ext cx="3456383" cy="2987656"/>
          </a:xfrm>
          <a:prstGeom prst="rect">
            <a:avLst/>
          </a:prstGeom>
        </p:spPr>
      </p:pic>
      <p:pic>
        <p:nvPicPr>
          <p:cNvPr id="7" name="图片 6" descr="图片包含 屏幕截图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7" y="4621683"/>
            <a:ext cx="5156310" cy="1584240"/>
          </a:xfrm>
          <a:prstGeom prst="rect">
            <a:avLst/>
          </a:prstGeom>
        </p:spPr>
      </p:pic>
      <p:pic>
        <p:nvPicPr>
          <p:cNvPr id="11" name="图片 10" descr="图片包含 文字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39" y="1281151"/>
            <a:ext cx="4629084" cy="3682652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72" y="1431151"/>
            <a:ext cx="4530028" cy="3682652"/>
          </a:xfrm>
          <a:prstGeom prst="rect">
            <a:avLst/>
          </a:prstGeom>
        </p:spPr>
      </p:pic>
      <p:pic>
        <p:nvPicPr>
          <p:cNvPr id="15" name="图片 14" descr="图片包含 文字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01" y="1581151"/>
            <a:ext cx="4632561" cy="3682652"/>
          </a:xfrm>
          <a:prstGeom prst="rect">
            <a:avLst/>
          </a:prstGeom>
        </p:spPr>
      </p:pic>
      <p:pic>
        <p:nvPicPr>
          <p:cNvPr id="17" name="图片 16" descr="图片包含 文字, 报纸&#10;&#10;已生成极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02" y="1731151"/>
            <a:ext cx="4517752" cy="368265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76210" y="3951967"/>
            <a:ext cx="224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每月的团学活动主题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320520" y="2153735"/>
            <a:ext cx="2187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其中十月主题团日：“感恩新时代、践行新思想、争做新青年”作品征集活动向全院征文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605" y="159385"/>
            <a:ext cx="4438650" cy="4521200"/>
          </a:xfrm>
          <a:prstGeom prst="rect">
            <a:avLst/>
          </a:prstGeom>
        </p:spPr>
      </p:pic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二级团校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140" y="1225550"/>
            <a:ext cx="467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一共举办了</a:t>
            </a:r>
            <a:r>
              <a:rPr lang="zh-CN" altLang="en-US" sz="2800" b="1">
                <a:solidFill>
                  <a:srgbClr val="D85E28"/>
                </a:solidFill>
              </a:rPr>
              <a:t>三次</a:t>
            </a:r>
            <a:r>
              <a:rPr lang="zh-CN" altLang="en-US" sz="2400"/>
              <a:t>二级团校培训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883920" y="2060575"/>
            <a:ext cx="30441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严格按照二级团校课程安排开展课程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建立二级团校的</a:t>
            </a:r>
            <a:r>
              <a:rPr lang="zh-CN" altLang="en-US" sz="2400" b="1"/>
              <a:t>规章制度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总结了二级团校</a:t>
            </a:r>
            <a:endParaRPr lang="zh-CN" altLang="en-US" sz="24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4447"/>
          <a:stretch>
            <a:fillRect/>
          </a:stretch>
        </p:blipFill>
        <p:spPr>
          <a:xfrm>
            <a:off x="6243320" y="1402715"/>
            <a:ext cx="4393565" cy="4535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245995"/>
            <a:ext cx="4163695" cy="4325620"/>
          </a:xfrm>
          <a:prstGeom prst="rect">
            <a:avLst/>
          </a:prstGeom>
        </p:spPr>
      </p:pic>
      <p:pic>
        <p:nvPicPr>
          <p:cNvPr id="12" name="图片 12" descr="二级团校2"/>
          <p:cNvPicPr>
            <a:picLocks noChangeAspect="1"/>
          </p:cNvPicPr>
          <p:nvPr/>
        </p:nvPicPr>
        <p:blipFill>
          <a:blip r:embed="rId4"/>
          <a:srcRect b="40976"/>
          <a:stretch>
            <a:fillRect/>
          </a:stretch>
        </p:blipFill>
        <p:spPr>
          <a:xfrm>
            <a:off x="4197350" y="1861820"/>
            <a:ext cx="3306445" cy="4076700"/>
          </a:xfrm>
          <a:prstGeom prst="rect">
            <a:avLst/>
          </a:prstGeom>
        </p:spPr>
      </p:pic>
      <p:pic>
        <p:nvPicPr>
          <p:cNvPr id="11" name="图片 11" descr="二级团校3"/>
          <p:cNvPicPr>
            <a:picLocks noChangeAspect="1"/>
          </p:cNvPicPr>
          <p:nvPr/>
        </p:nvPicPr>
        <p:blipFill>
          <a:blip r:embed="rId5"/>
          <a:srcRect b="42128"/>
          <a:stretch>
            <a:fillRect/>
          </a:stretch>
        </p:blipFill>
        <p:spPr>
          <a:xfrm>
            <a:off x="6243320" y="1861820"/>
            <a:ext cx="3037205" cy="4077335"/>
          </a:xfrm>
          <a:prstGeom prst="rect">
            <a:avLst/>
          </a:prstGeom>
        </p:spPr>
      </p:pic>
      <p:pic>
        <p:nvPicPr>
          <p:cNvPr id="13" name="图片 13" descr="二级团校1"/>
          <p:cNvPicPr>
            <a:picLocks noChangeAspect="1"/>
          </p:cNvPicPr>
          <p:nvPr/>
        </p:nvPicPr>
        <p:blipFill>
          <a:blip r:embed="rId6"/>
          <a:srcRect b="40265"/>
          <a:stretch>
            <a:fillRect/>
          </a:stretch>
        </p:blipFill>
        <p:spPr>
          <a:xfrm>
            <a:off x="8431530" y="1861185"/>
            <a:ext cx="3223895" cy="4076700"/>
          </a:xfrm>
          <a:prstGeom prst="rect">
            <a:avLst/>
          </a:prstGeom>
        </p:spPr>
      </p:pic>
      <p:pic>
        <p:nvPicPr>
          <p:cNvPr id="6" name="图片 5" descr="结业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443" y="986790"/>
            <a:ext cx="6996430" cy="571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0"/>
          <p:cNvGrpSpPr/>
          <p:nvPr/>
        </p:nvGrpSpPr>
        <p:grpSpPr bwMode="auto">
          <a:xfrm>
            <a:off x="1558095" y="2245888"/>
            <a:ext cx="366064" cy="488641"/>
            <a:chOff x="1724713" y="4548862"/>
            <a:chExt cx="274694" cy="366676"/>
          </a:xfrm>
          <a:solidFill>
            <a:schemeClr val="bg1"/>
          </a:solidFill>
        </p:grpSpPr>
        <p:sp>
          <p:nvSpPr>
            <p:cNvPr id="38" name="AutoShape 108"/>
            <p:cNvSpPr/>
            <p:nvPr/>
          </p:nvSpPr>
          <p:spPr bwMode="auto">
            <a:xfrm>
              <a:off x="1792917" y="4617692"/>
              <a:ext cx="137660" cy="1376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AutoShape 109"/>
            <p:cNvSpPr/>
            <p:nvPr/>
          </p:nvSpPr>
          <p:spPr bwMode="auto">
            <a:xfrm>
              <a:off x="1724713" y="4548862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>
                <a:defRPr/>
              </a:pP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​​ 14"/>
          <p:cNvCxnSpPr/>
          <p:nvPr/>
        </p:nvCxnSpPr>
        <p:spPr>
          <a:xfrm>
            <a:off x="800508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 14"/>
          <p:cNvCxnSpPr/>
          <p:nvPr/>
        </p:nvCxnSpPr>
        <p:spPr>
          <a:xfrm>
            <a:off x="120923" y="624880"/>
            <a:ext cx="4077013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2"/>
          <p:cNvSpPr txBox="1"/>
          <p:nvPr/>
        </p:nvSpPr>
        <p:spPr>
          <a:xfrm>
            <a:off x="4678590" y="404664"/>
            <a:ext cx="272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二级团校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460" y="159385"/>
            <a:ext cx="169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团委日常工作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32610" y="1049655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第一次</a:t>
            </a:r>
            <a:r>
              <a:rPr lang="zh-CN" altLang="en-US" sz="2400"/>
              <a:t>培训</a:t>
            </a:r>
            <a:endParaRPr lang="zh-CN" altLang="en-US" sz="2400"/>
          </a:p>
        </p:txBody>
      </p:sp>
      <p:pic>
        <p:nvPicPr>
          <p:cNvPr id="7" name="图片 -21474825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718" y="2734945"/>
            <a:ext cx="3778250" cy="410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010910" y="1785620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第二次</a:t>
            </a:r>
            <a:r>
              <a:rPr lang="zh-CN" altLang="en-US" sz="2400"/>
              <a:t>培训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8873490" y="2108835"/>
            <a:ext cx="214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第三次</a:t>
            </a:r>
            <a:r>
              <a:rPr lang="zh-CN" altLang="en-US" sz="2400"/>
              <a:t>培训</a:t>
            </a:r>
            <a:endParaRPr lang="zh-CN" altLang="en-US" sz="2400"/>
          </a:p>
        </p:txBody>
      </p:sp>
      <p:pic>
        <p:nvPicPr>
          <p:cNvPr id="8" name="图片 -21474825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1510665"/>
            <a:ext cx="5273675" cy="4039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5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337435"/>
            <a:ext cx="3869055" cy="4246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46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0000"/>
      </a:accent1>
      <a:accent2>
        <a:srgbClr val="C00000"/>
      </a:accent2>
      <a:accent3>
        <a:srgbClr val="FF0000"/>
      </a:accent3>
      <a:accent4>
        <a:srgbClr val="C00000"/>
      </a:accent4>
      <a:accent5>
        <a:srgbClr val="FF0000"/>
      </a:accent5>
      <a:accent6>
        <a:srgbClr val="C00000"/>
      </a:accent6>
      <a:hlink>
        <a:srgbClr val="DB1E60"/>
      </a:hlink>
      <a:folHlink>
        <a:srgbClr val="EA6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6815</Words>
  <Application>WPS 演示</Application>
  <PresentationFormat>自定义</PresentationFormat>
  <Paragraphs>598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方正大标宋简体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gys20</cp:lastModifiedBy>
  <cp:revision>131</cp:revision>
  <dcterms:created xsi:type="dcterms:W3CDTF">2015-09-13T11:28:00Z</dcterms:created>
  <dcterms:modified xsi:type="dcterms:W3CDTF">2019-06-14T02:22:20Z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